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0" r:id="rId3"/>
    <p:sldId id="281" r:id="rId4"/>
    <p:sldId id="257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2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5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A7"/>
    <a:srgbClr val="005A77"/>
    <a:srgbClr val="FFFFFF"/>
    <a:srgbClr val="FBBA00"/>
    <a:srgbClr val="3C3C3B"/>
    <a:srgbClr val="00FB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C016F-45C2-4996-961E-3A4B60654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052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1F65D-ED18-4578-8F19-3549BD3A98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222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1F65D-ED18-4578-8F19-3549BD3A986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799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717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3200" y="2564906"/>
            <a:ext cx="5465064" cy="10801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lang="ru-RU" sz="4800" b="1" kern="1200" dirty="0">
                <a:solidFill>
                  <a:srgbClr val="FBBA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704197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005A77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33928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B9EE5796-0B74-4433-A9E6-C74A7E0F389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54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804248" y="6381329"/>
            <a:ext cx="2133600" cy="365125"/>
          </a:xfrm>
          <a:prstGeom prst="rect">
            <a:avLst/>
          </a:prstGeom>
        </p:spPr>
        <p:txBody>
          <a:bodyPr/>
          <a:lstStyle/>
          <a:p>
            <a:fld id="{B9EE5796-0B74-4433-A9E6-C74A7E0F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0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9EE5796-0B74-4433-A9E6-C74A7E0F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8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9217024" cy="69127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519202" y="2132857"/>
            <a:ext cx="6910535" cy="72008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algn="l" defTabSz="914400" rtl="0" eaLnBrk="1" latinLnBrk="0" hangingPunct="1">
              <a:defRPr lang="ru-RU" sz="3600" b="1" kern="1200" dirty="0">
                <a:solidFill>
                  <a:srgbClr val="FBBA00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19200" y="2996953"/>
            <a:ext cx="6912768" cy="72008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660232" y="6381329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F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B9EE5796-0B74-4433-A9E6-C74A7E0F389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272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005A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101315"/>
            <a:ext cx="8280920" cy="34605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328592"/>
          </a:xfrm>
        </p:spPr>
        <p:txBody>
          <a:bodyPr/>
          <a:lstStyle>
            <a:lvl1pPr>
              <a:defRPr>
                <a:solidFill>
                  <a:srgbClr val="005A77"/>
                </a:solidFill>
              </a:defRPr>
            </a:lvl1pPr>
            <a:lvl2pPr>
              <a:defRPr>
                <a:solidFill>
                  <a:srgbClr val="005A77"/>
                </a:solidFill>
              </a:defRPr>
            </a:lvl2pPr>
            <a:lvl3pPr>
              <a:defRPr>
                <a:solidFill>
                  <a:srgbClr val="005A77"/>
                </a:solidFill>
              </a:defRPr>
            </a:lvl3pPr>
            <a:lvl4pPr>
              <a:defRPr>
                <a:solidFill>
                  <a:srgbClr val="005A77"/>
                </a:solidFill>
              </a:defRPr>
            </a:lvl4pPr>
            <a:lvl5pPr>
              <a:defRPr>
                <a:solidFill>
                  <a:srgbClr val="005A77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16416" y="6381329"/>
            <a:ext cx="586408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+mn-lt"/>
                <a:cs typeface="Arial" panose="020B0604020202020204" pitchFamily="34" charset="0"/>
              </a:defRPr>
            </a:lvl1pPr>
          </a:lstStyle>
          <a:p>
            <a:fld id="{B9EE5796-0B74-4433-A9E6-C74A7E0F389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75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88424" y="6381329"/>
            <a:ext cx="504056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B9EE5796-0B74-4433-A9E6-C74A7E0F389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990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005A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101315"/>
            <a:ext cx="8280920" cy="34605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8721"/>
            <a:ext cx="4038600" cy="5217443"/>
          </a:xfrm>
        </p:spPr>
        <p:txBody>
          <a:bodyPr/>
          <a:lstStyle>
            <a:lvl1pPr>
              <a:defRPr sz="2800">
                <a:solidFill>
                  <a:srgbClr val="005A77"/>
                </a:solidFill>
              </a:defRPr>
            </a:lvl1pPr>
            <a:lvl2pPr>
              <a:defRPr sz="2400">
                <a:solidFill>
                  <a:srgbClr val="005A77"/>
                </a:solidFill>
              </a:defRPr>
            </a:lvl2pPr>
            <a:lvl3pPr>
              <a:defRPr sz="2000">
                <a:solidFill>
                  <a:srgbClr val="005A77"/>
                </a:solidFill>
              </a:defRPr>
            </a:lvl3pPr>
            <a:lvl4pPr>
              <a:defRPr sz="1800">
                <a:solidFill>
                  <a:srgbClr val="005A77"/>
                </a:solidFill>
              </a:defRPr>
            </a:lvl4pPr>
            <a:lvl5pPr>
              <a:defRPr sz="1800">
                <a:solidFill>
                  <a:srgbClr val="005A77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8721"/>
            <a:ext cx="4038600" cy="5217443"/>
          </a:xfrm>
        </p:spPr>
        <p:txBody>
          <a:bodyPr/>
          <a:lstStyle>
            <a:lvl1pPr>
              <a:defRPr sz="2800">
                <a:solidFill>
                  <a:srgbClr val="005A77"/>
                </a:solidFill>
              </a:defRPr>
            </a:lvl1pPr>
            <a:lvl2pPr>
              <a:defRPr sz="2400">
                <a:solidFill>
                  <a:srgbClr val="005A77"/>
                </a:solidFill>
              </a:defRPr>
            </a:lvl2pPr>
            <a:lvl3pPr>
              <a:defRPr sz="2000">
                <a:solidFill>
                  <a:srgbClr val="005A77"/>
                </a:solidFill>
              </a:defRPr>
            </a:lvl3pPr>
            <a:lvl4pPr>
              <a:defRPr sz="1800">
                <a:solidFill>
                  <a:srgbClr val="005A77"/>
                </a:solidFill>
              </a:defRPr>
            </a:lvl4pPr>
            <a:lvl5pPr>
              <a:defRPr sz="1800">
                <a:solidFill>
                  <a:srgbClr val="005A77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16416" y="6381329"/>
            <a:ext cx="621432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9EE5796-0B74-4433-A9E6-C74A7E0F389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3815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76470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1412777"/>
            <a:ext cx="4040188" cy="432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76470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412777"/>
            <a:ext cx="4041775" cy="432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388424" y="6381329"/>
            <a:ext cx="549424" cy="365125"/>
          </a:xfrm>
          <a:prstGeom prst="rect">
            <a:avLst/>
          </a:prstGeom>
        </p:spPr>
        <p:txBody>
          <a:bodyPr/>
          <a:lstStyle/>
          <a:p>
            <a:fld id="{B9EE5796-0B74-4433-A9E6-C74A7E0F389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2918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339280" cy="365125"/>
          </a:xfrm>
          <a:prstGeom prst="rect">
            <a:avLst/>
          </a:prstGeom>
        </p:spPr>
        <p:txBody>
          <a:bodyPr/>
          <a:lstStyle/>
          <a:p>
            <a:pPr algn="r"/>
            <a:fld id="{B9EE5796-0B74-4433-A9E6-C74A7E0F3897}" type="slidenum">
              <a:rPr lang="ru-RU" smtClean="0"/>
              <a:pPr algn="r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501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61" y="-24573"/>
            <a:ext cx="9217024" cy="6903672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57606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EE5796-0B74-4433-A9E6-C74A7E0F389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2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908721"/>
            <a:ext cx="3008313" cy="57606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908721"/>
            <a:ext cx="5111751" cy="52174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628801"/>
            <a:ext cx="3008313" cy="4497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33928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B9EE5796-0B74-4433-A9E6-C74A7E0F3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39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64704"/>
            <a:ext cx="8229600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66069"/>
            <a:ext cx="9180512" cy="2619315"/>
          </a:xfrm>
          <a:prstGeom prst="rect">
            <a:avLst/>
          </a:prstGeom>
        </p:spPr>
      </p:pic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005A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395536" y="101315"/>
            <a:ext cx="8280920" cy="34605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316416" y="6381329"/>
            <a:ext cx="586408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5A77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B9EE5796-0B74-4433-A9E6-C74A7E0F389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98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52" r:id="rId5"/>
    <p:sldLayoutId id="2147483653" r:id="rId6"/>
    <p:sldLayoutId id="2147483654" r:id="rId7"/>
    <p:sldLayoutId id="2147483661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66000"/>
        <a:buFontTx/>
        <a:buBlip>
          <a:blip r:embed="rId15"/>
        </a:buBlip>
        <a:defRPr sz="3200" kern="1200">
          <a:solidFill>
            <a:srgbClr val="005A77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5A77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5A77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5A77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5A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ersaudit.ru/" TargetMode="External"/><Relationship Id="rId2" Type="http://schemas.openxmlformats.org/officeDocument/2006/relationships/hyperlink" Target="mailto:info@universaudit.ru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852937"/>
            <a:ext cx="5465064" cy="1080119"/>
          </a:xfrm>
        </p:spPr>
        <p:txBody>
          <a:bodyPr>
            <a:normAutofit fontScale="90000"/>
          </a:bodyPr>
          <a:lstStyle/>
          <a:p>
            <a:r>
              <a:rPr lang="en-US" sz="5300" dirty="0"/>
              <a:t>HLB </a:t>
            </a:r>
            <a:r>
              <a:rPr lang="ru-RU" sz="5300" dirty="0"/>
              <a:t>Универс-Аудит</a:t>
            </a:r>
            <a:br>
              <a:rPr lang="ru-RU" sz="5300" dirty="0"/>
            </a:br>
            <a:r>
              <a:rPr lang="ru-RU" sz="2200" dirty="0"/>
              <a:t>ИНФОРМАЦИЯ О КОМПАНИИ</a:t>
            </a:r>
          </a:p>
        </p:txBody>
      </p:sp>
    </p:spTree>
    <p:extLst>
      <p:ext uri="{BB962C8B-B14F-4D97-AF65-F5344CB8AC3E}">
        <p14:creationId xmlns:p14="http://schemas.microsoft.com/office/powerpoint/2010/main" val="3219105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dirty="0"/>
              <a:t>РАБОТА  В  РО САД  И  СРО ААС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ru-RU" sz="2200" dirty="0"/>
              <a:t>Руководители </a:t>
            </a:r>
            <a:r>
              <a:rPr lang="en-US" sz="2200" dirty="0"/>
              <a:t>HLB </a:t>
            </a:r>
            <a:r>
              <a:rPr lang="ru-RU" sz="2200" dirty="0"/>
              <a:t>Универс-Аудит работают в органах </a:t>
            </a:r>
            <a:br>
              <a:rPr lang="ru-RU" sz="2200" dirty="0"/>
            </a:br>
            <a:r>
              <a:rPr lang="ru-RU" sz="2200" dirty="0"/>
              <a:t>Совета по аудиторской деятельности при </a:t>
            </a:r>
            <a:br>
              <a:rPr lang="ru-RU" sz="2200" dirty="0"/>
            </a:br>
            <a:r>
              <a:rPr lang="ru-RU" sz="2200" dirty="0"/>
              <a:t>Минфине России и СРО ААС:</a:t>
            </a:r>
          </a:p>
          <a:p>
            <a:pPr marL="804863" lvl="1" indent="-342900">
              <a:lnSpc>
                <a:spcPct val="70000"/>
              </a:lnSpc>
              <a:spcBef>
                <a:spcPts val="1200"/>
              </a:spcBef>
              <a:buSzPct val="66000"/>
              <a:buBlip>
                <a:blip r:embed="rId2"/>
              </a:buBlip>
              <a:defRPr/>
            </a:pPr>
            <a:r>
              <a:rPr lang="ru-RU" sz="2200" dirty="0"/>
              <a:t>Ирина Милюкова: </a:t>
            </a:r>
          </a:p>
          <a:p>
            <a:pPr marL="1200150" lvl="2" indent="-342900">
              <a:lnSpc>
                <a:spcPct val="70000"/>
              </a:lnSpc>
              <a:spcBef>
                <a:spcPts val="600"/>
              </a:spcBef>
              <a:buSzPct val="100000"/>
              <a:buFont typeface="Calibri" panose="020F0502020204030204" pitchFamily="34" charset="0"/>
              <a:buChar char="‒"/>
              <a:defRPr/>
            </a:pPr>
            <a:r>
              <a:rPr lang="ru-RU" sz="2000" dirty="0"/>
              <a:t>член Рабочего органа Совета по аудиторской </a:t>
            </a:r>
            <a:br>
              <a:rPr lang="ru-RU" sz="2000" dirty="0"/>
            </a:br>
            <a:r>
              <a:rPr lang="ru-RU" sz="2000" dirty="0"/>
              <a:t>деятельности  (САД) при Минфине России</a:t>
            </a:r>
          </a:p>
          <a:p>
            <a:pPr marL="1200150" lvl="2" indent="-342900">
              <a:spcBef>
                <a:spcPts val="600"/>
              </a:spcBef>
              <a:buSzPct val="100000"/>
              <a:buFont typeface="Calibri" panose="020F0502020204030204" pitchFamily="34" charset="0"/>
              <a:buChar char="‒"/>
              <a:defRPr/>
            </a:pPr>
            <a:r>
              <a:rPr lang="ru-RU" sz="2000" dirty="0"/>
              <a:t>член Экспертного комитета по переводу международных стандартов аудита на русский язык</a:t>
            </a:r>
          </a:p>
          <a:p>
            <a:pPr marL="804863" lvl="1" indent="-342900">
              <a:lnSpc>
                <a:spcPct val="70000"/>
              </a:lnSpc>
              <a:spcBef>
                <a:spcPts val="1200"/>
              </a:spcBef>
              <a:buSzPct val="66000"/>
              <a:buBlip>
                <a:blip r:embed="rId2"/>
              </a:buBlip>
              <a:defRPr/>
            </a:pPr>
            <a:r>
              <a:rPr lang="ru-RU" sz="2200" dirty="0"/>
              <a:t>Дмитрий Лимаренко:</a:t>
            </a:r>
          </a:p>
          <a:p>
            <a:pPr marL="1200150" lvl="2" indent="-342900">
              <a:lnSpc>
                <a:spcPct val="70000"/>
              </a:lnSpc>
              <a:spcBef>
                <a:spcPts val="600"/>
              </a:spcBef>
              <a:buSzPct val="100000"/>
              <a:buFont typeface="Calibri" panose="020F0502020204030204" pitchFamily="34" charset="0"/>
              <a:buChar char="‒"/>
              <a:defRPr/>
            </a:pPr>
            <a:r>
              <a:rPr lang="ru-RU" sz="2000" dirty="0"/>
              <a:t>член Правления СРО аудиторов Ассоциация «Содружество»</a:t>
            </a:r>
          </a:p>
          <a:p>
            <a:pPr marL="857250" lvl="2" indent="0">
              <a:lnSpc>
                <a:spcPct val="70000"/>
              </a:lnSpc>
              <a:spcBef>
                <a:spcPts val="600"/>
              </a:spcBef>
              <a:buSzPct val="75000"/>
              <a:buNone/>
              <a:defRPr/>
            </a:pPr>
            <a:endParaRPr lang="ru-RU" sz="900" dirty="0"/>
          </a:p>
          <a:p>
            <a:pPr marL="0" lvl="2" indent="0">
              <a:buSzPct val="66000"/>
              <a:buNone/>
              <a:defRPr/>
            </a:pPr>
            <a:r>
              <a:rPr lang="ru-RU" sz="2200" dirty="0"/>
              <a:t>Руководители </a:t>
            </a:r>
            <a:r>
              <a:rPr lang="en-US" sz="2200" dirty="0"/>
              <a:t>HLB </a:t>
            </a:r>
            <a:r>
              <a:rPr lang="ru-RU" sz="2200" dirty="0"/>
              <a:t>Универс-Аудит являются членами ряда Комиссий Рабочего органа САД при Минфине России, а также Комитетов СРО ААС.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908720"/>
            <a:ext cx="1395936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32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ПЕРСОНАЛ  </a:t>
            </a:r>
            <a:r>
              <a:rPr lang="en-US" dirty="0"/>
              <a:t>HLB </a:t>
            </a:r>
            <a:r>
              <a:rPr lang="ru-RU" dirty="0"/>
              <a:t>УНИВЕРС-АУДИТ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75856" y="908721"/>
            <a:ext cx="5410944" cy="521744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r>
              <a:rPr lang="ru-RU" altLang="ru-RU" sz="1900" dirty="0"/>
              <a:t>Специалисты </a:t>
            </a:r>
            <a:r>
              <a:rPr lang="en-US" altLang="ru-RU" sz="1900" dirty="0"/>
              <a:t>HLB </a:t>
            </a:r>
            <a:r>
              <a:rPr lang="ru-RU" altLang="ru-RU" sz="1900" dirty="0"/>
              <a:t>Универс-Аудит обладают высокой квалификацией, необходимыми знаниями и опытом.</a:t>
            </a:r>
          </a:p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endParaRPr lang="ru-RU" altLang="ru-RU" sz="1900" dirty="0"/>
          </a:p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r>
              <a:rPr lang="ru-RU" altLang="ru-RU" sz="1900" dirty="0"/>
              <a:t> </a:t>
            </a:r>
          </a:p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endParaRPr lang="ru-RU" altLang="ru-RU" sz="1900" dirty="0"/>
          </a:p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endParaRPr lang="ru-RU" altLang="ru-RU" sz="1900" dirty="0"/>
          </a:p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endParaRPr lang="ru-RU" altLang="ru-RU" sz="1900" dirty="0"/>
          </a:p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endParaRPr lang="ru-RU" altLang="ru-RU" sz="1900" dirty="0"/>
          </a:p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endParaRPr lang="ru-RU" altLang="ru-RU" sz="1900" dirty="0"/>
          </a:p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r>
              <a:rPr lang="ru-RU" altLang="ru-RU" sz="1900" dirty="0"/>
              <a:t>При приеме на работу кандидаты проходят тщательный отбор, включающий профессиональные тесты и собеседование. Аудиторы </a:t>
            </a:r>
            <a:r>
              <a:rPr lang="en-US" altLang="ru-RU" sz="1900" dirty="0"/>
              <a:t>HLB </a:t>
            </a:r>
            <a:r>
              <a:rPr lang="ru-RU" altLang="ru-RU" sz="1900" dirty="0"/>
              <a:t>Универс-Аудит повышают квалификацию в ведущих УМЦ страны. 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6" name="Picture 9" descr="Ассистент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1484784"/>
            <a:ext cx="2459425" cy="3672334"/>
          </a:xfrm>
          <a:prstGeom prst="rect">
            <a:avLst/>
          </a:prstGeom>
          <a:noFill/>
          <a:ln>
            <a:noFill/>
          </a:ln>
          <a:effectLst>
            <a:outerShdw dist="152400" dir="8100000" algn="tr" rotWithShape="0">
              <a:srgbClr val="0093A7"/>
            </a:outerShdw>
          </a:effec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379559"/>
              </p:ext>
            </p:extLst>
          </p:nvPr>
        </p:nvGraphicFramePr>
        <p:xfrm>
          <a:off x="3275856" y="1700808"/>
          <a:ext cx="5400600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03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02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1" dirty="0"/>
                        <a:t>Общая численность сотрудников</a:t>
                      </a:r>
                      <a:br>
                        <a:rPr lang="ru-RU" sz="1600" b="1" dirty="0"/>
                      </a:br>
                      <a:r>
                        <a:rPr lang="ru-RU" sz="1600" b="1" dirty="0"/>
                        <a:t> </a:t>
                      </a:r>
                      <a:r>
                        <a:rPr lang="en-US" sz="1600" b="1" dirty="0"/>
                        <a:t>HLB </a:t>
                      </a:r>
                      <a:r>
                        <a:rPr lang="ru-RU" sz="1600" b="1" dirty="0"/>
                        <a:t>Универс-Аудит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69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altLang="ru-RU" sz="1600" dirty="0">
                          <a:solidFill>
                            <a:srgbClr val="005A77"/>
                          </a:solidFill>
                        </a:rPr>
                        <a:t>Специалистов, имеющих квалификационный аттестат аудитора, </a:t>
                      </a:r>
                      <a:br>
                        <a:rPr lang="ru-RU" altLang="ru-RU" sz="1600" dirty="0">
                          <a:solidFill>
                            <a:srgbClr val="005A77"/>
                          </a:solidFill>
                        </a:rPr>
                      </a:br>
                      <a:r>
                        <a:rPr lang="ru-RU" altLang="ru-RU" sz="1600" dirty="0">
                          <a:solidFill>
                            <a:srgbClr val="005A77"/>
                          </a:solidFill>
                        </a:rPr>
                        <a:t>	из них имеют :</a:t>
                      </a:r>
                      <a:endParaRPr lang="ru-RU" sz="1600" dirty="0">
                        <a:solidFill>
                          <a:srgbClr val="005A7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5A77"/>
                          </a:solidFill>
                        </a:rPr>
                        <a:t>37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55600" indent="0"/>
                      <a:r>
                        <a:rPr lang="ru-RU" altLang="ru-RU" sz="1600" dirty="0">
                          <a:solidFill>
                            <a:srgbClr val="005A77"/>
                          </a:solidFill>
                        </a:rPr>
                        <a:t>аттестат аудитора нового образца </a:t>
                      </a:r>
                      <a:br>
                        <a:rPr lang="ru-RU" altLang="ru-RU" sz="1600" dirty="0">
                          <a:solidFill>
                            <a:srgbClr val="005A77"/>
                          </a:solidFill>
                        </a:rPr>
                      </a:br>
                      <a:r>
                        <a:rPr lang="ru-RU" altLang="ru-RU" sz="1600" dirty="0">
                          <a:solidFill>
                            <a:srgbClr val="005A77"/>
                          </a:solidFill>
                        </a:rPr>
                        <a:t>(выдан после 01.01.2011) </a:t>
                      </a:r>
                      <a:endParaRPr lang="ru-RU" sz="1600" dirty="0">
                        <a:solidFill>
                          <a:srgbClr val="005A7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dirty="0">
                          <a:solidFill>
                            <a:srgbClr val="005A77"/>
                          </a:solidFill>
                        </a:rPr>
                        <a:t>15</a:t>
                      </a:r>
                    </a:p>
                    <a:p>
                      <a:pPr algn="ctr"/>
                      <a:endParaRPr lang="ru-RU" sz="1600" dirty="0">
                        <a:solidFill>
                          <a:srgbClr val="005A77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55600" indent="0"/>
                      <a:r>
                        <a:rPr lang="ru-RU" altLang="ru-RU" sz="1600" dirty="0">
                          <a:solidFill>
                            <a:srgbClr val="005A77"/>
                          </a:solidFill>
                        </a:rPr>
                        <a:t>диплом АССА по международным стандартам финансовой отчетности на русском языке (</a:t>
                      </a:r>
                      <a:r>
                        <a:rPr lang="en-US" altLang="ru-RU" sz="1600" dirty="0" err="1">
                          <a:solidFill>
                            <a:srgbClr val="005A77"/>
                          </a:solidFill>
                        </a:rPr>
                        <a:t>DipIFR</a:t>
                      </a:r>
                      <a:r>
                        <a:rPr lang="ru-RU" altLang="ru-RU" sz="1600" dirty="0">
                          <a:solidFill>
                            <a:srgbClr val="005A77"/>
                          </a:solidFill>
                        </a:rPr>
                        <a:t> </a:t>
                      </a:r>
                      <a:r>
                        <a:rPr lang="en-US" altLang="ru-RU" sz="1600" dirty="0" err="1">
                          <a:solidFill>
                            <a:srgbClr val="005A77"/>
                          </a:solidFill>
                        </a:rPr>
                        <a:t>rus</a:t>
                      </a:r>
                      <a:r>
                        <a:rPr lang="en-US" altLang="ru-RU" sz="1600" dirty="0">
                          <a:solidFill>
                            <a:srgbClr val="005A77"/>
                          </a:solidFill>
                        </a:rPr>
                        <a:t>)</a:t>
                      </a:r>
                      <a:r>
                        <a:rPr lang="ru-RU" altLang="ru-RU" sz="1600" dirty="0">
                          <a:solidFill>
                            <a:srgbClr val="005A77"/>
                          </a:solidFill>
                        </a:rPr>
                        <a:t> </a:t>
                      </a:r>
                      <a:endParaRPr lang="ru-RU" sz="1600" dirty="0">
                        <a:solidFill>
                          <a:srgbClr val="005A7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600" dirty="0">
                          <a:solidFill>
                            <a:srgbClr val="005A77"/>
                          </a:solidFill>
                        </a:rPr>
                        <a:t>8</a:t>
                      </a:r>
                      <a:endParaRPr lang="ru-RU" sz="1600" dirty="0">
                        <a:solidFill>
                          <a:srgbClr val="005A77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0850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7200800" cy="42133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ФИЛИАЛЫ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340768"/>
            <a:ext cx="4824536" cy="3672408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ct val="0"/>
              </a:spcBef>
              <a:spcAft>
                <a:spcPct val="50000"/>
              </a:spcAft>
              <a:buNone/>
            </a:pPr>
            <a:r>
              <a:rPr lang="ru-RU" altLang="ru-RU" sz="2600" dirty="0"/>
              <a:t>Региональная сеть </a:t>
            </a:r>
            <a:r>
              <a:rPr lang="en-US" altLang="ru-RU" sz="2600" dirty="0"/>
              <a:t>HLB </a:t>
            </a:r>
            <a:r>
              <a:rPr lang="ru-RU" altLang="ru-RU" sz="2600" dirty="0"/>
              <a:t>Универс-Аудит существует с 1996 года. </a:t>
            </a:r>
          </a:p>
          <a:p>
            <a:pPr marL="0" indent="0">
              <a:spcBef>
                <a:spcPct val="0"/>
              </a:spcBef>
              <a:spcAft>
                <a:spcPct val="50000"/>
              </a:spcAft>
              <a:buNone/>
            </a:pPr>
            <a:r>
              <a:rPr lang="ru-RU" altLang="ru-RU" sz="2600" dirty="0"/>
              <a:t>Филиалы участвуют в выполнении проектов фирмы в регионах, что снижает стоимость работ и повышает оперативность их выполнения.</a:t>
            </a:r>
          </a:p>
          <a:p>
            <a:pPr marL="0" indent="0">
              <a:spcBef>
                <a:spcPct val="0"/>
              </a:spcBef>
              <a:spcAft>
                <a:spcPct val="50000"/>
              </a:spcAft>
              <a:buNone/>
            </a:pPr>
            <a:r>
              <a:rPr lang="ru-RU" altLang="ru-RU" sz="2600" dirty="0"/>
              <a:t>Филиалы </a:t>
            </a:r>
            <a:r>
              <a:rPr lang="en-US" altLang="ru-RU" sz="2600" dirty="0"/>
              <a:t>HLB </a:t>
            </a:r>
            <a:r>
              <a:rPr lang="ru-RU" altLang="ru-RU" sz="2600" dirty="0"/>
              <a:t>Универс-Аудит находятся в городах:</a:t>
            </a:r>
          </a:p>
          <a:p>
            <a:pPr marL="804863" lvl="1" indent="-342900">
              <a:spcBef>
                <a:spcPts val="0"/>
              </a:spcBef>
              <a:buSzPct val="66000"/>
              <a:buBlip>
                <a:blip r:embed="rId3"/>
              </a:buBlip>
              <a:defRPr/>
            </a:pPr>
            <a:r>
              <a:rPr lang="ru-RU" altLang="ru-RU" sz="2400" dirty="0"/>
              <a:t>Екатеринбург</a:t>
            </a:r>
          </a:p>
          <a:p>
            <a:pPr marL="804863" lvl="1" indent="-342900">
              <a:spcBef>
                <a:spcPts val="0"/>
              </a:spcBef>
              <a:buSzPct val="66000"/>
              <a:buBlip>
                <a:blip r:embed="rId3"/>
              </a:buBlip>
              <a:defRPr/>
            </a:pPr>
            <a:r>
              <a:rPr lang="ru-RU" altLang="ru-RU" sz="2400" dirty="0"/>
              <a:t>Саратов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831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КЛИЕНТЫ.   МАШИНОСТРОЕНИЕ, ОПК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1800" dirty="0"/>
              <a:t>Предприятия ПАО Объединенные машиностроительные </a:t>
            </a:r>
            <a:br>
              <a:rPr lang="ru-RU" altLang="ru-RU" sz="1800" dirty="0"/>
            </a:br>
            <a:r>
              <a:rPr lang="ru-RU" altLang="ru-RU" sz="1800" dirty="0"/>
              <a:t>заводы (Группа Уралмаш-Ижора), включая</a:t>
            </a:r>
          </a:p>
          <a:p>
            <a:pPr lvl="1"/>
            <a:r>
              <a:rPr lang="ru-RU" altLang="ru-RU" sz="1800" dirty="0"/>
              <a:t>ПАО ОМЗ (Москва)</a:t>
            </a:r>
          </a:p>
          <a:p>
            <a:pPr lvl="1"/>
            <a:r>
              <a:rPr lang="ru-RU" altLang="ru-RU" sz="1800" dirty="0"/>
              <a:t>ПАО «Ижорские заводы» (Санкт-Петербург)</a:t>
            </a:r>
          </a:p>
          <a:p>
            <a:pPr lvl="1"/>
            <a:r>
              <a:rPr lang="ru-RU" altLang="ru-RU" sz="1800" dirty="0"/>
              <a:t>ПАО «</a:t>
            </a:r>
            <a:r>
              <a:rPr lang="ru-RU" altLang="ru-RU" sz="1800" dirty="0" err="1"/>
              <a:t>Криогенмаш</a:t>
            </a:r>
            <a:r>
              <a:rPr lang="ru-RU" altLang="ru-RU" sz="1800" dirty="0"/>
              <a:t>» (Московская обл.)</a:t>
            </a:r>
          </a:p>
          <a:p>
            <a:pPr lvl="1"/>
            <a:r>
              <a:rPr lang="ru-RU" altLang="ru-RU" sz="1800" dirty="0"/>
              <a:t>АО «</a:t>
            </a:r>
            <a:r>
              <a:rPr lang="ru-RU" altLang="ru-RU" sz="1800" dirty="0" err="1"/>
              <a:t>Уралхиммаш</a:t>
            </a:r>
            <a:r>
              <a:rPr lang="ru-RU" altLang="ru-RU" sz="1800" dirty="0"/>
              <a:t>» (Екатеринбург)</a:t>
            </a:r>
          </a:p>
          <a:p>
            <a:pPr lvl="1"/>
            <a:r>
              <a:rPr lang="ru-RU" altLang="ru-RU" sz="1800" dirty="0"/>
              <a:t>ООО «ОМЗ – </a:t>
            </a:r>
            <a:r>
              <a:rPr lang="ru-RU" altLang="ru-RU" sz="1800" dirty="0" err="1"/>
              <a:t>Спецсталь</a:t>
            </a:r>
            <a:r>
              <a:rPr lang="ru-RU" altLang="ru-RU" sz="1800" dirty="0"/>
              <a:t>» (Санкт-Петербург)</a:t>
            </a:r>
          </a:p>
          <a:p>
            <a:pPr lvl="1"/>
            <a:r>
              <a:rPr lang="ru-RU" altLang="ru-RU" sz="1800" dirty="0"/>
              <a:t>ООО «Уральский  металлургический завод» (Екатеринбург) и др.</a:t>
            </a:r>
          </a:p>
          <a:p>
            <a:pPr marL="342900" lvl="1" indent="-342900">
              <a:buSzPct val="66000"/>
              <a:buBlip>
                <a:blip r:embed="rId2"/>
              </a:buBlip>
            </a:pPr>
            <a:r>
              <a:rPr lang="ru-RU" sz="1800" dirty="0"/>
              <a:t>ООО УК «УЗТМ – КАРТЭКС» и дочерние и зависимые компании, включая</a:t>
            </a:r>
            <a:endParaRPr lang="ru-RU" altLang="ru-RU" sz="1800" dirty="0"/>
          </a:p>
          <a:p>
            <a:pPr lvl="1"/>
            <a:r>
              <a:rPr lang="ru-RU" altLang="ru-RU" sz="1800" dirty="0"/>
              <a:t>ООО «ИЗ-КАРТЭКС имени П.Г. Коробкова» (Санкт-Петербург)</a:t>
            </a:r>
          </a:p>
          <a:p>
            <a:pPr lvl="1"/>
            <a:r>
              <a:rPr lang="ru-RU" altLang="ru-RU" sz="1800" dirty="0"/>
              <a:t>ПАО «Уралмашзавод» (Екатеринбург) и др.</a:t>
            </a:r>
          </a:p>
          <a:p>
            <a:r>
              <a:rPr lang="ru-RU" altLang="ru-RU" sz="1800" dirty="0">
                <a:cs typeface="Arial" charset="0"/>
              </a:rPr>
              <a:t>АО Группа компаний «Динамика», включая </a:t>
            </a:r>
          </a:p>
          <a:p>
            <a:pPr lvl="1"/>
            <a:r>
              <a:rPr lang="ru-RU" altLang="ru-RU" sz="1800" dirty="0"/>
              <a:t>АО «Центр научно-технических услуг «Динамика» (Московская обл.)</a:t>
            </a:r>
          </a:p>
          <a:p>
            <a:pPr lvl="1"/>
            <a:r>
              <a:rPr lang="ru-RU" altLang="ru-RU" sz="1800" dirty="0"/>
              <a:t>АО «Уральский завод гражданской авиации» (Екатеринбург) и др.</a:t>
            </a:r>
          </a:p>
          <a:p>
            <a:r>
              <a:rPr lang="ru-RU" altLang="ru-RU" sz="1800" dirty="0"/>
              <a:t>Предприятия Группы «</a:t>
            </a:r>
            <a:r>
              <a:rPr lang="en-US" altLang="ru-RU" sz="1800" dirty="0"/>
              <a:t>ALSTOM</a:t>
            </a:r>
            <a:r>
              <a:rPr lang="ru-RU" altLang="ru-RU" sz="1800" dirty="0"/>
              <a:t>» в России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355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КЛИЕНТЫ. ПРЕДПРИЯТИЯ  ГОСКОРПОРАЦИИ  «РОСТЕХ»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8"/>
          </a:xfrm>
        </p:spPr>
        <p:txBody>
          <a:bodyPr>
            <a:noAutofit/>
          </a:bodyPr>
          <a:lstStyle/>
          <a:p>
            <a:r>
              <a:rPr lang="ru-RU" altLang="ru-RU" sz="1600" dirty="0">
                <a:cs typeface="Arial" charset="0"/>
              </a:rPr>
              <a:t>АО  «ПО «Уральский оптико-механический завод </a:t>
            </a:r>
            <a:r>
              <a:rPr lang="ru-RU" altLang="ru-RU" sz="1600" dirty="0" err="1">
                <a:cs typeface="Arial" charset="0"/>
              </a:rPr>
              <a:t>им.Э.С.Яламова</a:t>
            </a:r>
            <a:r>
              <a:rPr lang="ru-RU" altLang="ru-RU" sz="1600" dirty="0">
                <a:cs typeface="Arial" charset="0"/>
              </a:rPr>
              <a:t>» и дочерние предприятия (Екатеринбург)</a:t>
            </a:r>
          </a:p>
          <a:p>
            <a:r>
              <a:rPr lang="ru-RU" altLang="ru-RU" sz="1600" dirty="0">
                <a:cs typeface="Arial" charset="0"/>
              </a:rPr>
              <a:t>АО «Швабе» (Москва)</a:t>
            </a:r>
          </a:p>
          <a:p>
            <a:r>
              <a:rPr lang="ru-RU" altLang="ru-RU" sz="1600" dirty="0">
                <a:cs typeface="Arial" charset="0"/>
              </a:rPr>
              <a:t>АО «НПК «Конструкторское бюро машиностроения» </a:t>
            </a:r>
            <a:br>
              <a:rPr lang="ru-RU" altLang="ru-RU" sz="1600" dirty="0">
                <a:cs typeface="Arial" charset="0"/>
              </a:rPr>
            </a:br>
            <a:r>
              <a:rPr lang="ru-RU" altLang="ru-RU" sz="1600" dirty="0">
                <a:cs typeface="Arial" charset="0"/>
              </a:rPr>
              <a:t>(г. Коломна Московской обл.)</a:t>
            </a:r>
          </a:p>
          <a:p>
            <a:pPr marL="342900" lvl="1" indent="-342900">
              <a:buSzPct val="66000"/>
              <a:buBlip>
                <a:blip r:embed="rId2"/>
              </a:buBlip>
            </a:pPr>
            <a:r>
              <a:rPr lang="ru-RU" altLang="ru-RU" sz="1600" dirty="0">
                <a:cs typeface="Arial" charset="0"/>
              </a:rPr>
              <a:t>АО «Загорский оптико-механический завод» (Московская обл.)</a:t>
            </a:r>
          </a:p>
          <a:p>
            <a:r>
              <a:rPr lang="ru-RU" altLang="ru-RU" sz="1600" dirty="0">
                <a:cs typeface="Arial" charset="0"/>
              </a:rPr>
              <a:t>АО «Жигулевский радиозавод» (Самарская обл.)</a:t>
            </a:r>
          </a:p>
          <a:p>
            <a:r>
              <a:rPr lang="ru-RU" altLang="ru-RU" sz="1600" dirty="0">
                <a:cs typeface="Arial" charset="0"/>
              </a:rPr>
              <a:t>ПАО «Красногорский завод им. </a:t>
            </a:r>
            <a:r>
              <a:rPr lang="ru-RU" altLang="ru-RU" sz="1600" dirty="0" err="1">
                <a:cs typeface="Arial" charset="0"/>
              </a:rPr>
              <a:t>С.А.Зверева</a:t>
            </a:r>
            <a:r>
              <a:rPr lang="ru-RU" altLang="ru-RU" sz="1600" dirty="0">
                <a:cs typeface="Arial" charset="0"/>
              </a:rPr>
              <a:t>» (Московская обл.)</a:t>
            </a:r>
          </a:p>
          <a:p>
            <a:r>
              <a:rPr lang="ru-RU" altLang="ru-RU" sz="1600" dirty="0">
                <a:cs typeface="Arial" charset="0"/>
              </a:rPr>
              <a:t>АО «</a:t>
            </a:r>
            <a:r>
              <a:rPr lang="ru-RU" altLang="ru-RU" sz="1600" dirty="0" err="1">
                <a:cs typeface="Arial" charset="0"/>
              </a:rPr>
              <a:t>Лыткаринский</a:t>
            </a:r>
            <a:r>
              <a:rPr lang="ru-RU" altLang="ru-RU" sz="1600" dirty="0">
                <a:cs typeface="Arial" charset="0"/>
              </a:rPr>
              <a:t> завод оптического стекла» (Московская обл.)</a:t>
            </a:r>
          </a:p>
          <a:p>
            <a:r>
              <a:rPr lang="ru-RU" altLang="ru-RU" sz="1600" dirty="0">
                <a:cs typeface="Arial" charset="0"/>
              </a:rPr>
              <a:t>АО «Концерн «Автоматика» (Москва)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8"/>
          </a:xfrm>
        </p:spPr>
        <p:txBody>
          <a:bodyPr>
            <a:normAutofit/>
          </a:bodyPr>
          <a:lstStyle/>
          <a:p>
            <a:pPr>
              <a:defRPr/>
            </a:pPr>
            <a:endParaRPr lang="ru-RU" sz="1600" dirty="0">
              <a:cs typeface="Arial" charset="0"/>
            </a:endParaRPr>
          </a:p>
          <a:p>
            <a:pPr>
              <a:defRPr/>
            </a:pPr>
            <a:endParaRPr lang="ru-RU" sz="1600" dirty="0">
              <a:cs typeface="Arial" charset="0"/>
            </a:endParaRPr>
          </a:p>
          <a:p>
            <a:pPr>
              <a:defRPr/>
            </a:pPr>
            <a:r>
              <a:rPr lang="ru-RU" sz="1600" dirty="0">
                <a:cs typeface="Arial" charset="0"/>
              </a:rPr>
              <a:t>АО «НИИ «</a:t>
            </a:r>
            <a:r>
              <a:rPr lang="ru-RU" sz="1600" dirty="0" err="1">
                <a:cs typeface="Arial" charset="0"/>
              </a:rPr>
              <a:t>Полюс»им.М.Ф.Стельмаха</a:t>
            </a:r>
            <a:r>
              <a:rPr lang="ru-RU" sz="1600" dirty="0">
                <a:cs typeface="Arial" charset="0"/>
              </a:rPr>
              <a:t>» (Москва)</a:t>
            </a:r>
          </a:p>
          <a:p>
            <a:pPr>
              <a:defRPr/>
            </a:pPr>
            <a:r>
              <a:rPr lang="ru-RU" sz="1600" dirty="0">
                <a:cs typeface="Arial" charset="0"/>
              </a:rPr>
              <a:t>АО «Раменский приборостроительный завод» (Московская обл.)</a:t>
            </a:r>
          </a:p>
          <a:p>
            <a:pPr>
              <a:defRPr/>
            </a:pPr>
            <a:r>
              <a:rPr lang="ru-RU" sz="1600" dirty="0">
                <a:cs typeface="Arial" charset="0"/>
              </a:rPr>
              <a:t>АО «</a:t>
            </a:r>
            <a:r>
              <a:rPr lang="ru-RU" sz="1600" dirty="0" err="1">
                <a:cs typeface="Arial" charset="0"/>
              </a:rPr>
              <a:t>Вольский</a:t>
            </a:r>
            <a:r>
              <a:rPr lang="ru-RU" sz="1600" dirty="0">
                <a:cs typeface="Arial" charset="0"/>
              </a:rPr>
              <a:t> механический завод» (Саратовская обл.)</a:t>
            </a:r>
          </a:p>
          <a:p>
            <a:pPr>
              <a:defRPr/>
            </a:pPr>
            <a:r>
              <a:rPr lang="ru-RU" sz="1600" dirty="0">
                <a:cs typeface="Arial" charset="0"/>
              </a:rPr>
              <a:t>ООО НПП «</a:t>
            </a:r>
            <a:r>
              <a:rPr lang="ru-RU" sz="1600" dirty="0" err="1">
                <a:cs typeface="Arial" charset="0"/>
              </a:rPr>
              <a:t>Инжект</a:t>
            </a:r>
            <a:r>
              <a:rPr lang="ru-RU" sz="1600" dirty="0">
                <a:cs typeface="Arial" charset="0"/>
              </a:rPr>
              <a:t>» (Саратов)</a:t>
            </a:r>
          </a:p>
          <a:p>
            <a:pPr>
              <a:defRPr/>
            </a:pPr>
            <a:r>
              <a:rPr lang="ru-RU" sz="1600" dirty="0">
                <a:cs typeface="Arial" charset="0"/>
              </a:rPr>
              <a:t>АО «Самарский электромеханический завод» (Самара)</a:t>
            </a:r>
          </a:p>
          <a:p>
            <a:pPr>
              <a:defRPr/>
            </a:pPr>
            <a:r>
              <a:rPr lang="ru-RU" sz="1600" dirty="0">
                <a:cs typeface="Arial" charset="0"/>
              </a:rPr>
              <a:t>АО «Научно-производственное предприятие «Старт» (Екатеринбург)</a:t>
            </a:r>
          </a:p>
          <a:p>
            <a:pPr>
              <a:defRPr/>
            </a:pPr>
            <a:r>
              <a:rPr lang="ru-RU" altLang="ru-RU" sz="1600" dirty="0">
                <a:cs typeface="Arial" charset="0"/>
              </a:rPr>
              <a:t>АО «Восточный научно-исследовательский углехимический институт» (Екатеринбург)</a:t>
            </a:r>
          </a:p>
          <a:p>
            <a:pPr>
              <a:defRPr/>
            </a:pPr>
            <a:r>
              <a:rPr lang="ru-RU" sz="1600" dirty="0">
                <a:cs typeface="Arial" charset="0"/>
              </a:rPr>
              <a:t>и др.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14</a:t>
            </a:fld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764703"/>
            <a:ext cx="1885950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682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КЛИЕНТЫ.  ТРАНСПОРТ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r>
              <a:rPr lang="ru-RU" altLang="ru-RU" sz="2000" dirty="0"/>
              <a:t>АО «Ред </a:t>
            </a:r>
            <a:r>
              <a:rPr lang="ru-RU" altLang="ru-RU" sz="2000" dirty="0" err="1"/>
              <a:t>Вингс</a:t>
            </a:r>
            <a:r>
              <a:rPr lang="ru-RU" altLang="ru-RU" sz="2000" dirty="0"/>
              <a:t>» (Москва)</a:t>
            </a:r>
          </a:p>
          <a:p>
            <a:r>
              <a:rPr lang="ru-RU" altLang="ru-RU" sz="2000" dirty="0"/>
              <a:t>АО «НОРДАВИА – Региональные авиалинии» (товарный знак </a:t>
            </a:r>
            <a:r>
              <a:rPr lang="en-US" altLang="ru-RU" sz="2000" dirty="0" err="1"/>
              <a:t>SmartAvia</a:t>
            </a:r>
            <a:r>
              <a:rPr lang="ru-RU" altLang="ru-RU" sz="2000" dirty="0"/>
              <a:t>, Архангельская обл.)</a:t>
            </a:r>
          </a:p>
          <a:p>
            <a:r>
              <a:rPr lang="ru-RU" altLang="ru-RU" sz="2000" dirty="0"/>
              <a:t>ФГУП «Комплекс» ФСБ РФ (Московская обл.)</a:t>
            </a:r>
          </a:p>
          <a:p>
            <a:r>
              <a:rPr lang="ru-RU" altLang="ru-RU" sz="2000" dirty="0"/>
              <a:t>ФГУП «Автотранспортное управление» ФСБ РФ (Московская обл.)</a:t>
            </a:r>
          </a:p>
          <a:p>
            <a:r>
              <a:rPr lang="ru-RU" altLang="ru-RU" sz="2000" dirty="0"/>
              <a:t>ООО «Нижегородский Экспресс Транс Лизинг Сервис» (Нижний Новгород)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6605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КЛИЕНТЫ.  СВЯЗЬ И ТЕЛЕКОММУНИКАЦИИ,  </a:t>
            </a:r>
            <a:r>
              <a:rPr lang="en-US" dirty="0"/>
              <a:t>IT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r>
              <a:rPr lang="ru-RU" altLang="ru-RU" sz="2000" dirty="0"/>
              <a:t>ООО «Юнайтед </a:t>
            </a:r>
            <a:r>
              <a:rPr lang="ru-RU" altLang="ru-RU" sz="2000" dirty="0" err="1"/>
              <a:t>Парсел</a:t>
            </a:r>
            <a:r>
              <a:rPr lang="ru-RU" altLang="ru-RU" sz="2000" dirty="0"/>
              <a:t> Сервис (РУС)» (</a:t>
            </a:r>
            <a:r>
              <a:rPr lang="en-US" altLang="ru-RU" sz="2000" dirty="0"/>
              <a:t>UPS</a:t>
            </a:r>
            <a:r>
              <a:rPr lang="ru-RU" altLang="ru-RU" sz="2000" dirty="0"/>
              <a:t>,</a:t>
            </a:r>
            <a:r>
              <a:rPr lang="en-US" altLang="ru-RU" sz="2000" dirty="0"/>
              <a:t> </a:t>
            </a:r>
            <a:r>
              <a:rPr lang="ru-RU" altLang="ru-RU" sz="2000" dirty="0"/>
              <a:t>компания по экспресс-доставке отправлений) (Москва)</a:t>
            </a:r>
          </a:p>
          <a:p>
            <a:r>
              <a:rPr lang="ru-RU" altLang="ru-RU" sz="2000" dirty="0"/>
              <a:t>АО «Компания ТрансТелеКом» (Москва)</a:t>
            </a:r>
          </a:p>
          <a:p>
            <a:r>
              <a:rPr lang="ru-RU" altLang="ru-RU" sz="2000" dirty="0"/>
              <a:t>АО «Институт точной механики и вычислительной техники им. С. А. Лебедева РАН» (Москва)</a:t>
            </a:r>
          </a:p>
          <a:p>
            <a:r>
              <a:rPr lang="ru-RU" altLang="ru-RU" sz="2000" dirty="0"/>
              <a:t>АО «Сбербанк – Технологии» (Москва)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858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КЛИЕНТЫ.  ПИЩЕВАЯ ПРОМЫШЛЕННОСТЬ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685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sz="2000" dirty="0"/>
              <a:t>ООО «ДМК </a:t>
            </a:r>
            <a:r>
              <a:rPr lang="ru-RU" altLang="ru-RU" sz="2000" dirty="0" err="1"/>
              <a:t>Руссланд</a:t>
            </a:r>
            <a:r>
              <a:rPr lang="ru-RU" altLang="ru-RU" sz="2000" dirty="0"/>
              <a:t>» и дочерние предприятия, в том числе:</a:t>
            </a:r>
          </a:p>
          <a:p>
            <a:pPr lvl="1">
              <a:defRPr/>
            </a:pPr>
            <a:r>
              <a:rPr lang="ru-RU" altLang="ru-RU" sz="2000" dirty="0"/>
              <a:t>ООО «Бобровский </a:t>
            </a:r>
            <a:r>
              <a:rPr lang="ru-RU" altLang="ru-RU" sz="2000" dirty="0" err="1"/>
              <a:t>сырзавод</a:t>
            </a:r>
            <a:r>
              <a:rPr lang="ru-RU" altLang="ru-RU" sz="2000" dirty="0"/>
              <a:t>» (Воронежская обл.)</a:t>
            </a:r>
          </a:p>
          <a:p>
            <a:pPr lvl="1">
              <a:defRPr/>
            </a:pPr>
            <a:r>
              <a:rPr lang="ru-RU" altLang="ru-RU" sz="2000" dirty="0"/>
              <a:t>ООО «</a:t>
            </a:r>
            <a:r>
              <a:rPr lang="ru-RU" altLang="ru-RU" sz="2000" dirty="0" err="1"/>
              <a:t>РичАрт</a:t>
            </a:r>
            <a:r>
              <a:rPr lang="ru-RU" altLang="ru-RU" sz="2000" dirty="0"/>
              <a:t> М» (Москва)</a:t>
            </a:r>
          </a:p>
          <a:p>
            <a:pPr>
              <a:defRPr/>
            </a:pPr>
            <a:r>
              <a:rPr lang="ru-RU" altLang="ru-RU" sz="2000" dirty="0"/>
              <a:t>Предприятия Группы компаний </a:t>
            </a:r>
            <a:r>
              <a:rPr lang="ru-RU" altLang="ru-RU" sz="2000" dirty="0" err="1"/>
              <a:t>Danone</a:t>
            </a:r>
            <a:r>
              <a:rPr lang="ru-RU" altLang="ru-RU" sz="2000" dirty="0"/>
              <a:t> в России:</a:t>
            </a:r>
          </a:p>
          <a:p>
            <a:pPr lvl="1">
              <a:defRPr/>
            </a:pPr>
            <a:r>
              <a:rPr lang="ru-RU" altLang="ru-RU" sz="2000" dirty="0"/>
              <a:t>АО «Екатеринбургский городской молочный завод № 1» (Екатеринбург)</a:t>
            </a:r>
          </a:p>
          <a:p>
            <a:pPr lvl="1">
              <a:defRPr/>
            </a:pPr>
            <a:r>
              <a:rPr lang="ru-RU" altLang="ru-RU" sz="2000" dirty="0"/>
              <a:t>АО «Кемеровский молочный комбинат» (Кемерово)</a:t>
            </a:r>
          </a:p>
          <a:p>
            <a:pPr lvl="1">
              <a:defRPr/>
            </a:pPr>
            <a:r>
              <a:rPr lang="ru-RU" altLang="ru-RU" sz="2000" dirty="0"/>
              <a:t>АО «Завод детских мясных консервов «Тихорецкий» (Краснодарский край)</a:t>
            </a:r>
          </a:p>
          <a:p>
            <a:pPr lvl="1">
              <a:defRPr/>
            </a:pPr>
            <a:r>
              <a:rPr lang="ru-RU" altLang="ru-RU" sz="2000" dirty="0"/>
              <a:t>ОАО «</a:t>
            </a:r>
            <a:r>
              <a:rPr lang="ru-RU" altLang="ru-RU" sz="2000" dirty="0" err="1"/>
              <a:t>Кингисеппский</a:t>
            </a:r>
            <a:r>
              <a:rPr lang="ru-RU" altLang="ru-RU" sz="2000" dirty="0"/>
              <a:t> молочный комбинат» (Ленинградская обл.)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391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КЛИЕНТЫ.  ТОРГОВЛЯ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68552"/>
          </a:xfrm>
        </p:spPr>
        <p:txBody>
          <a:bodyPr>
            <a:normAutofit/>
          </a:bodyPr>
          <a:lstStyle/>
          <a:p>
            <a:r>
              <a:rPr lang="ru-RU" altLang="ru-RU" sz="2000" dirty="0"/>
              <a:t>ООО «РЕ </a:t>
            </a:r>
            <a:r>
              <a:rPr lang="ru-RU" altLang="ru-RU" sz="2000" dirty="0" err="1"/>
              <a:t>Трейдинг</a:t>
            </a:r>
            <a:r>
              <a:rPr lang="ru-RU" altLang="ru-RU" sz="2000" dirty="0"/>
              <a:t>» (магазины одежды </a:t>
            </a:r>
            <a:r>
              <a:rPr lang="en-US" sz="2000" dirty="0"/>
              <a:t>RESERVED</a:t>
            </a:r>
            <a:r>
              <a:rPr lang="ru-RU" sz="2000" dirty="0"/>
              <a:t>,</a:t>
            </a:r>
            <a:r>
              <a:rPr lang="en-US" sz="2000" b="1" dirty="0"/>
              <a:t> </a:t>
            </a:r>
            <a:r>
              <a:rPr lang="ru-RU" altLang="ru-RU" sz="2000" dirty="0"/>
              <a:t>Москва)</a:t>
            </a:r>
          </a:p>
          <a:p>
            <a:r>
              <a:rPr lang="ru-RU" altLang="ru-RU" sz="2000" dirty="0"/>
              <a:t>ООО «</a:t>
            </a:r>
            <a:r>
              <a:rPr lang="ru-RU" altLang="ru-RU" sz="2000" dirty="0" err="1"/>
              <a:t>Др.Тайсс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Натурварен</a:t>
            </a:r>
            <a:r>
              <a:rPr lang="ru-RU" altLang="ru-RU" sz="2000" dirty="0"/>
              <a:t> РУС» (Москва)</a:t>
            </a:r>
          </a:p>
          <a:p>
            <a:r>
              <a:rPr lang="ru-RU" altLang="ru-RU" sz="2000" dirty="0"/>
              <a:t>ООО «Европейская </a:t>
            </a:r>
            <a:r>
              <a:rPr lang="ru-RU" altLang="ru-RU" sz="2000" dirty="0" err="1"/>
              <a:t>трейдинговая</a:t>
            </a:r>
            <a:r>
              <a:rPr lang="ru-RU" altLang="ru-RU" sz="2000" dirty="0"/>
              <a:t> компания» (Смоленск)</a:t>
            </a:r>
          </a:p>
          <a:p>
            <a:r>
              <a:rPr lang="ru-RU" altLang="ru-RU" sz="2000" dirty="0"/>
              <a:t>ООО «ФОЛЬМАНН» (Московская обл.)</a:t>
            </a:r>
          </a:p>
          <a:p>
            <a:r>
              <a:rPr lang="ru-RU" altLang="ru-RU" sz="2000" dirty="0"/>
              <a:t>ООО «ТУРК РУС» (Москва)</a:t>
            </a:r>
          </a:p>
          <a:p>
            <a:r>
              <a:rPr lang="ru-RU" altLang="ru-RU" sz="2000" dirty="0"/>
              <a:t>ООО «</a:t>
            </a:r>
            <a:r>
              <a:rPr lang="ru-RU" altLang="ru-RU" sz="2000" dirty="0" err="1"/>
              <a:t>Термафлекс</a:t>
            </a:r>
            <a:r>
              <a:rPr lang="ru-RU" altLang="ru-RU" sz="2000" dirty="0"/>
              <a:t> Изоляция+» (Московская обл.)</a:t>
            </a:r>
          </a:p>
          <a:p>
            <a:r>
              <a:rPr lang="ru-RU" altLang="ru-RU" sz="2000" dirty="0"/>
              <a:t>ООО «ОРАК» (Калужская обл.)</a:t>
            </a:r>
          </a:p>
          <a:p>
            <a:r>
              <a:rPr lang="ru-RU" altLang="ru-RU" sz="2000" dirty="0"/>
              <a:t>Группа компаний </a:t>
            </a:r>
            <a:r>
              <a:rPr lang="en-US" altLang="ru-RU" sz="2000" dirty="0" err="1"/>
              <a:t>Wortmann</a:t>
            </a:r>
            <a:endParaRPr lang="ru-RU" altLang="ru-RU" sz="2000" dirty="0"/>
          </a:p>
          <a:p>
            <a:r>
              <a:rPr lang="ru-RU" altLang="ru-RU" sz="2000" dirty="0"/>
              <a:t>ООО «</a:t>
            </a:r>
            <a:r>
              <a:rPr lang="ru-RU" altLang="ru-RU" sz="2000" dirty="0" err="1"/>
              <a:t>Йоват</a:t>
            </a:r>
            <a:r>
              <a:rPr lang="ru-RU" altLang="ru-RU" sz="2000" dirty="0"/>
              <a:t>» (Московская обл.)</a:t>
            </a:r>
          </a:p>
          <a:p>
            <a:r>
              <a:rPr lang="ru-RU" altLang="ru-RU" sz="2000" dirty="0"/>
              <a:t>ООО «ГА.МА РУССИЯ» (Москва)</a:t>
            </a:r>
          </a:p>
          <a:p>
            <a:r>
              <a:rPr lang="ru-RU" altLang="ru-RU" sz="2000" dirty="0"/>
              <a:t>ООО «</a:t>
            </a:r>
            <a:r>
              <a:rPr lang="ru-RU" altLang="ru-RU" sz="2000" dirty="0" err="1"/>
              <a:t>Чанъань</a:t>
            </a:r>
            <a:r>
              <a:rPr lang="ru-RU" altLang="ru-RU" sz="2000" dirty="0"/>
              <a:t> Моторс Рус» (Москва)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5641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КЛИЕНТЫ.  СТРОИТЕЛЬСТВО,  ПРОЕКТИРОВАНИЕ  И  ДЕВЕЛОПМЕНТ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685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sz="2000" dirty="0"/>
              <a:t>АО «</a:t>
            </a:r>
            <a:r>
              <a:rPr lang="ru-RU" altLang="ru-RU" sz="2000" dirty="0" err="1"/>
              <a:t>Мосинжпроект</a:t>
            </a:r>
            <a:r>
              <a:rPr lang="ru-RU" altLang="ru-RU" sz="2000" dirty="0"/>
              <a:t>» (Москва)</a:t>
            </a:r>
            <a:endParaRPr lang="en-US" altLang="ru-RU" sz="2000" dirty="0"/>
          </a:p>
          <a:p>
            <a:pPr>
              <a:defRPr/>
            </a:pPr>
            <a:r>
              <a:rPr lang="ru-RU" altLang="ru-RU" sz="2000" dirty="0"/>
              <a:t>ФГУП «Проектный институт» ФСБ РФ (Москва)</a:t>
            </a:r>
          </a:p>
          <a:p>
            <a:pPr>
              <a:defRPr/>
            </a:pPr>
            <a:r>
              <a:rPr lang="ru-RU" sz="2000" dirty="0"/>
              <a:t>АО «ПО «</a:t>
            </a:r>
            <a:r>
              <a:rPr lang="ru-RU" sz="2000" dirty="0" err="1"/>
              <a:t>Уралэнергомонтаж</a:t>
            </a:r>
            <a:r>
              <a:rPr lang="ru-RU" sz="2000" dirty="0"/>
              <a:t>»</a:t>
            </a:r>
            <a:endParaRPr lang="ru-RU" altLang="ru-RU" sz="2000" dirty="0"/>
          </a:p>
          <a:p>
            <a:pPr>
              <a:defRPr/>
            </a:pPr>
            <a:r>
              <a:rPr lang="ru-RU" altLang="ru-RU" sz="2000" dirty="0"/>
              <a:t>ООО «БЭСТ Консалтинг» (Московская обл.)</a:t>
            </a:r>
          </a:p>
          <a:p>
            <a:pPr>
              <a:defRPr/>
            </a:pPr>
            <a:r>
              <a:rPr lang="ru-RU" altLang="ru-RU" sz="2000" dirty="0"/>
              <a:t>ООО «Зеленый берег» (Тамбов)</a:t>
            </a:r>
          </a:p>
          <a:p>
            <a:pPr>
              <a:defRPr/>
            </a:pPr>
            <a:r>
              <a:rPr lang="ru-RU" altLang="ru-RU" sz="2000" dirty="0"/>
              <a:t>ООО «Покровка 40» (Москва)</a:t>
            </a:r>
          </a:p>
          <a:p>
            <a:pPr>
              <a:defRPr/>
            </a:pPr>
            <a:r>
              <a:rPr lang="ru-RU" altLang="ru-RU" sz="2000" dirty="0"/>
              <a:t>ООО «Чайка» (Московская обл.)</a:t>
            </a:r>
          </a:p>
          <a:p>
            <a:pPr>
              <a:defRPr/>
            </a:pPr>
            <a:r>
              <a:rPr lang="ru-RU" altLang="ru-RU" sz="2000" dirty="0"/>
              <a:t>Предприятия Группы </a:t>
            </a:r>
            <a:r>
              <a:rPr lang="en-US" altLang="ru-RU" sz="2000" dirty="0"/>
              <a:t>ENKA</a:t>
            </a:r>
            <a:endParaRPr lang="ru-RU" altLang="ru-RU" sz="2000" dirty="0"/>
          </a:p>
          <a:p>
            <a:pPr>
              <a:defRPr/>
            </a:pPr>
            <a:r>
              <a:rPr lang="ru-RU" altLang="ru-RU" sz="2000" dirty="0"/>
              <a:t>ООО «</a:t>
            </a:r>
            <a:r>
              <a:rPr lang="ru-RU" altLang="ru-RU" sz="2000" dirty="0" err="1"/>
              <a:t>Лёдиге</a:t>
            </a:r>
            <a:r>
              <a:rPr lang="ru-RU" altLang="ru-RU" sz="2000" dirty="0"/>
              <a:t> Рус» (Москва)</a:t>
            </a:r>
          </a:p>
          <a:p>
            <a:pPr>
              <a:defRPr/>
            </a:pPr>
            <a:r>
              <a:rPr lang="ru-RU" altLang="ru-RU" sz="2000" dirty="0"/>
              <a:t>ООО «БОКАР» (Москва)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608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ИСТОРИЯ  СОЗДАНИЯ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3968" y="908721"/>
            <a:ext cx="4402832" cy="4248471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r>
              <a:rPr lang="ru-RU" altLang="ru-RU" sz="1900" dirty="0"/>
              <a:t>АО «Аудиторская фирма «Универс-Аудит» (сокращенное наименование </a:t>
            </a:r>
            <a:br>
              <a:rPr lang="ru-RU" altLang="ru-RU" sz="1900" dirty="0"/>
            </a:br>
            <a:r>
              <a:rPr lang="ru-RU" altLang="ru-RU" sz="1900" dirty="0"/>
              <a:t>АО «Универс-Аудит») начало свою деятельность в 1992</a:t>
            </a:r>
            <a:r>
              <a:rPr lang="en-US" altLang="ru-RU" sz="1900" dirty="0"/>
              <a:t> </a:t>
            </a:r>
            <a:r>
              <a:rPr lang="ru-RU" altLang="ru-RU" sz="1900" dirty="0"/>
              <a:t>году. Основали фирму сотрудники и выпускники экономического факультета МГУ им. М.В. Ломоносова.</a:t>
            </a:r>
          </a:p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endParaRPr lang="ru-RU" altLang="ru-RU" sz="1900" dirty="0"/>
          </a:p>
          <a:p>
            <a:pPr marL="0" indent="0">
              <a:lnSpc>
                <a:spcPct val="110000"/>
              </a:lnSpc>
              <a:spcAft>
                <a:spcPct val="40000"/>
              </a:spcAft>
              <a:buNone/>
            </a:pPr>
            <a:r>
              <a:rPr lang="ru-RU" altLang="ru-RU" sz="1900" dirty="0"/>
              <a:t>С 2002 года АО «Универс-Аудит» является членом международной сети независимых аудиторских и консультационных фирм </a:t>
            </a:r>
            <a:r>
              <a:rPr lang="en-US" altLang="ru-RU" sz="1900" dirty="0"/>
              <a:t>HLB</a:t>
            </a:r>
            <a:r>
              <a:rPr lang="ru-RU" altLang="ru-RU" sz="1900" dirty="0"/>
              <a:t> </a:t>
            </a:r>
            <a:r>
              <a:rPr lang="en-US" altLang="ru-RU" sz="1900" dirty="0"/>
              <a:t>International</a:t>
            </a:r>
            <a:r>
              <a:rPr lang="ru-RU" altLang="ru-RU" sz="1900" dirty="0"/>
              <a:t>.</a:t>
            </a:r>
          </a:p>
          <a:p>
            <a:pPr marL="0" indent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>
                <a:latin typeface="+mn-lt"/>
              </a:rPr>
              <a:pPr/>
              <a:t>2</a:t>
            </a:fld>
            <a:endParaRPr lang="ru-RU" dirty="0">
              <a:latin typeface="+mn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2664296" cy="2695967"/>
          </a:xfrm>
          <a:prstGeom prst="rect">
            <a:avLst/>
          </a:prstGeom>
          <a:noFill/>
          <a:ln>
            <a:noFill/>
          </a:ln>
          <a:effectLst>
            <a:outerShdw dist="152400" dir="8100000" algn="tr" rotWithShape="0">
              <a:srgbClr val="0093A7"/>
            </a:outerShdw>
          </a:effectLst>
        </p:spPr>
      </p:pic>
    </p:spTree>
    <p:extLst>
      <p:ext uri="{BB962C8B-B14F-4D97-AF65-F5344CB8AC3E}">
        <p14:creationId xmlns:p14="http://schemas.microsoft.com/office/powerpoint/2010/main" val="1037958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КЛИЕНТЫ. КРЕДИТНЫЕ И НЕКРЕДИТНЫЕ ФИНАНСОВЫЕ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52528"/>
          </a:xfrm>
        </p:spPr>
        <p:txBody>
          <a:bodyPr/>
          <a:lstStyle/>
          <a:p>
            <a:r>
              <a:rPr lang="ru-RU" altLang="ru-RU" sz="2000" dirty="0"/>
              <a:t>АКБ «Абсолют Банк» (ПАО) (Москва)</a:t>
            </a:r>
          </a:p>
          <a:p>
            <a:r>
              <a:rPr lang="ru-RU" altLang="ru-RU" sz="2000" dirty="0"/>
              <a:t>ПАО «БАЛТИНВЕСТБАНК» (Санкт-Петербург)</a:t>
            </a:r>
          </a:p>
          <a:p>
            <a:r>
              <a:rPr lang="ru-RU" altLang="ru-RU" sz="2000" dirty="0"/>
              <a:t>АКБ «</a:t>
            </a:r>
            <a:r>
              <a:rPr lang="ru-RU" altLang="ru-RU" sz="2000" dirty="0" err="1"/>
              <a:t>Трансстройбанк</a:t>
            </a:r>
            <a:r>
              <a:rPr lang="ru-RU" altLang="ru-RU" sz="2000" dirty="0"/>
              <a:t>» АО (Москва)</a:t>
            </a:r>
          </a:p>
          <a:p>
            <a:r>
              <a:rPr lang="ru-RU" altLang="ru-RU" sz="2000" dirty="0"/>
              <a:t>ПАО «</a:t>
            </a:r>
            <a:r>
              <a:rPr lang="ru-RU" altLang="ru-RU" sz="2000" dirty="0" err="1"/>
              <a:t>Норвик</a:t>
            </a:r>
            <a:r>
              <a:rPr lang="ru-RU" altLang="ru-RU" sz="2000" dirty="0"/>
              <a:t> Банк» (Киров) </a:t>
            </a:r>
          </a:p>
          <a:p>
            <a:r>
              <a:rPr lang="ru-RU" altLang="ru-RU" sz="2000" dirty="0"/>
              <a:t>АО «ДНБ Банк» (Мурманск)</a:t>
            </a:r>
          </a:p>
          <a:p>
            <a:r>
              <a:rPr lang="ru-RU" altLang="ru-RU" sz="2000" dirty="0"/>
              <a:t>ООО «Управляющая компания «Метрополь» (Москва)</a:t>
            </a:r>
          </a:p>
          <a:p>
            <a:r>
              <a:rPr lang="ru-RU" altLang="ru-RU" sz="2000" dirty="0"/>
              <a:t>АО «Ай Кью Джи Управление Активами» (Москва)</a:t>
            </a:r>
          </a:p>
          <a:p>
            <a:r>
              <a:rPr lang="ru-RU" sz="2000" dirty="0"/>
              <a:t>ООО «УК ПРОМСВЯЗЬ» (Москва)</a:t>
            </a:r>
            <a:endParaRPr lang="ru-RU" altLang="ru-RU" sz="20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043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КЛИЕНТЫ. ДРУГИЕ ОТРАСЛИ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Международная организация Евразийская экономическая комиссия</a:t>
            </a:r>
            <a:endParaRPr lang="ru-RU" altLang="ru-RU" dirty="0"/>
          </a:p>
          <a:p>
            <a:r>
              <a:rPr lang="ru-RU" altLang="ru-RU" dirty="0"/>
              <a:t>ООО «</a:t>
            </a:r>
            <a:r>
              <a:rPr lang="ru-RU" altLang="ru-RU" dirty="0" err="1"/>
              <a:t>Самаратранснефть</a:t>
            </a:r>
            <a:r>
              <a:rPr lang="ru-RU" altLang="ru-RU" dirty="0"/>
              <a:t>-Терминал» (Самара)</a:t>
            </a:r>
          </a:p>
          <a:p>
            <a:r>
              <a:rPr lang="ru-RU" altLang="ru-RU" dirty="0"/>
              <a:t>ПАО «Центр международной торговли» и дочерние предприятия </a:t>
            </a:r>
          </a:p>
          <a:p>
            <a:r>
              <a:rPr lang="ru-RU" altLang="ru-RU" dirty="0"/>
              <a:t>АО «</a:t>
            </a:r>
            <a:r>
              <a:rPr lang="ru-RU" altLang="ru-RU" dirty="0" err="1"/>
              <a:t>Изорок</a:t>
            </a:r>
            <a:r>
              <a:rPr lang="ru-RU" altLang="ru-RU" dirty="0"/>
              <a:t>» и АО «</a:t>
            </a:r>
            <a:r>
              <a:rPr lang="ru-RU" altLang="ru-RU" dirty="0" err="1"/>
              <a:t>Тамак</a:t>
            </a:r>
            <a:r>
              <a:rPr lang="ru-RU" altLang="ru-RU" dirty="0"/>
              <a:t>» (Тамбов)</a:t>
            </a:r>
          </a:p>
          <a:p>
            <a:r>
              <a:rPr lang="ru-RU" altLang="ru-RU" dirty="0"/>
              <a:t>ООО «Медицина АльфаСтрахования» (Москва)</a:t>
            </a:r>
          </a:p>
          <a:p>
            <a:r>
              <a:rPr lang="ru-RU" altLang="ru-RU" dirty="0"/>
              <a:t>ООО «Доктор рядом» (Москва)</a:t>
            </a:r>
          </a:p>
          <a:p>
            <a:r>
              <a:rPr lang="ru-RU" altLang="ru-RU" dirty="0"/>
              <a:t>ООО «НПО </a:t>
            </a:r>
            <a:r>
              <a:rPr lang="ru-RU" altLang="ru-RU" dirty="0" err="1"/>
              <a:t>Петровакс</a:t>
            </a:r>
            <a:r>
              <a:rPr lang="ru-RU" altLang="ru-RU" dirty="0"/>
              <a:t> </a:t>
            </a:r>
            <a:r>
              <a:rPr lang="ru-RU" altLang="ru-RU" dirty="0" err="1"/>
              <a:t>Фарм</a:t>
            </a:r>
            <a:r>
              <a:rPr lang="ru-RU" altLang="ru-RU" dirty="0"/>
              <a:t>» (Москва)</a:t>
            </a:r>
          </a:p>
          <a:p>
            <a:r>
              <a:rPr lang="ru-RU" altLang="ru-RU" dirty="0"/>
              <a:t>АО «Издательство «Просвещение» (Москва)</a:t>
            </a:r>
          </a:p>
          <a:p>
            <a:r>
              <a:rPr lang="ru-RU" altLang="ru-RU" dirty="0"/>
              <a:t>АО «УК «ОЛМА-ПРЕСС Инвест» (Москва)</a:t>
            </a:r>
          </a:p>
          <a:p>
            <a:r>
              <a:rPr lang="ru-RU" altLang="ru-RU" dirty="0"/>
              <a:t>Сеть семейных кафе «</a:t>
            </a:r>
            <a:r>
              <a:rPr lang="ru-RU" altLang="ru-RU" dirty="0" err="1"/>
              <a:t>АндерСон</a:t>
            </a:r>
            <a:r>
              <a:rPr lang="ru-RU" altLang="ru-RU" dirty="0"/>
              <a:t>» (Москва)</a:t>
            </a:r>
          </a:p>
          <a:p>
            <a:r>
              <a:rPr lang="ru-RU" altLang="ru-RU" dirty="0"/>
              <a:t>ФГБУК «Государственный театр наций» (Москва)</a:t>
            </a:r>
          </a:p>
          <a:p>
            <a:r>
              <a:rPr lang="ru-RU" altLang="ru-RU" dirty="0"/>
              <a:t>ГБУК г. Москвы «Московский театр «Современник» (Москва)</a:t>
            </a:r>
          </a:p>
          <a:p>
            <a:r>
              <a:rPr lang="ru-RU" altLang="ru-RU" dirty="0"/>
              <a:t>АНО «Фестиваль «Золотая маска» (Москва)</a:t>
            </a:r>
          </a:p>
          <a:p>
            <a:r>
              <a:rPr lang="ru-RU" altLang="ru-RU" dirty="0"/>
              <a:t>Фонд целевого капитала НИУ «Высшая школа экономики» (Москва)</a:t>
            </a:r>
          </a:p>
          <a:p>
            <a:r>
              <a:rPr lang="ru-RU" altLang="ru-RU" dirty="0"/>
              <a:t>Фонд целевого капитала РЭШ (Москва)</a:t>
            </a:r>
          </a:p>
          <a:p>
            <a:r>
              <a:rPr lang="ru-RU" altLang="ru-RU" dirty="0"/>
              <a:t>Российский университет кооперации (Московская обл.)</a:t>
            </a:r>
          </a:p>
          <a:p>
            <a:r>
              <a:rPr lang="ru-RU" altLang="ru-RU" dirty="0"/>
              <a:t>Художественный фонд «Биеннале актуального искусства» (Москва)</a:t>
            </a:r>
          </a:p>
          <a:p>
            <a:pPr marL="0" indent="0">
              <a:buNone/>
            </a:pPr>
            <a:endParaRPr lang="ru-RU" alt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057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ОПЫТ РАБОТЫ В ОБЛАСТИ МСФО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altLang="ru-RU" sz="1800" dirty="0">
                <a:cs typeface="Arial" charset="0"/>
              </a:rPr>
              <a:t>Предприятия Группы ПАО ОМЗ: </a:t>
            </a:r>
          </a:p>
          <a:p>
            <a:pPr lvl="1"/>
            <a:r>
              <a:rPr lang="ru-RU" altLang="ru-RU" sz="1800" dirty="0"/>
              <a:t>ПАО «Ижорские заводы» (Санкт-Петербург)</a:t>
            </a:r>
          </a:p>
          <a:p>
            <a:pPr lvl="1"/>
            <a:r>
              <a:rPr lang="ru-RU" altLang="ru-RU" sz="1800" dirty="0"/>
              <a:t>ПАО «</a:t>
            </a:r>
            <a:r>
              <a:rPr lang="ru-RU" altLang="ru-RU" sz="1800" dirty="0" err="1"/>
              <a:t>Криогенмаш</a:t>
            </a:r>
            <a:r>
              <a:rPr lang="ru-RU" altLang="ru-RU" sz="1800" dirty="0"/>
              <a:t>» (Московская обл.)</a:t>
            </a:r>
          </a:p>
          <a:p>
            <a:pPr lvl="1"/>
            <a:r>
              <a:rPr lang="ru-RU" altLang="ru-RU" sz="1800" dirty="0"/>
              <a:t>АО «</a:t>
            </a:r>
            <a:r>
              <a:rPr lang="ru-RU" altLang="ru-RU" sz="1800" dirty="0" err="1"/>
              <a:t>Уралхиммаш</a:t>
            </a:r>
            <a:r>
              <a:rPr lang="ru-RU" altLang="ru-RU" sz="1800" dirty="0"/>
              <a:t>» (Екатеринбург)</a:t>
            </a:r>
            <a:endParaRPr lang="ru-RU" altLang="ru-RU" sz="1800" dirty="0">
              <a:cs typeface="Arial" charset="0"/>
            </a:endParaRPr>
          </a:p>
          <a:p>
            <a:r>
              <a:rPr lang="ru-RU" sz="1800" dirty="0">
                <a:cs typeface="Arial" charset="0"/>
              </a:rPr>
              <a:t>ООО УК «УЗТМ-КАРТЭКС» (Москва)</a:t>
            </a:r>
            <a:endParaRPr lang="ru-RU" altLang="ru-RU" sz="1800" dirty="0">
              <a:cs typeface="Arial" charset="0"/>
            </a:endParaRPr>
          </a:p>
          <a:p>
            <a:r>
              <a:rPr lang="ru-RU" altLang="ru-RU" sz="1800" dirty="0">
                <a:cs typeface="Arial" charset="0"/>
              </a:rPr>
              <a:t>АО Группа компаний «Динамика» (Московская обл.)</a:t>
            </a:r>
            <a:endParaRPr lang="ru-RU" altLang="ru-RU" sz="1800" dirty="0"/>
          </a:p>
          <a:p>
            <a:r>
              <a:rPr lang="ru-RU" altLang="ru-RU" sz="1800" dirty="0">
                <a:cs typeface="Arial" charset="0"/>
              </a:rPr>
              <a:t>ПАО «Таганрогский авиационный научно-технический комплекс </a:t>
            </a:r>
            <a:br>
              <a:rPr lang="ru-RU" altLang="ru-RU" sz="1800" dirty="0">
                <a:cs typeface="Arial" charset="0"/>
              </a:rPr>
            </a:br>
            <a:r>
              <a:rPr lang="ru-RU" altLang="ru-RU" sz="1800" dirty="0">
                <a:cs typeface="Arial" charset="0"/>
              </a:rPr>
              <a:t>им. Г.М. </a:t>
            </a:r>
            <a:r>
              <a:rPr lang="ru-RU" altLang="ru-RU" sz="1800" dirty="0" err="1">
                <a:cs typeface="Arial" charset="0"/>
              </a:rPr>
              <a:t>Бериева</a:t>
            </a:r>
            <a:r>
              <a:rPr lang="ru-RU" altLang="ru-RU" sz="1800" dirty="0">
                <a:cs typeface="Arial" charset="0"/>
              </a:rPr>
              <a:t>» (Ростовская обл.)</a:t>
            </a:r>
          </a:p>
          <a:p>
            <a:r>
              <a:rPr lang="ru-RU" altLang="ru-RU" sz="1800" dirty="0"/>
              <a:t>ООО «Европейская трейдинговая компания» (Смоленск)</a:t>
            </a:r>
          </a:p>
          <a:p>
            <a:r>
              <a:rPr lang="ru-RU" altLang="ru-RU" sz="1800" dirty="0"/>
              <a:t>ООО «</a:t>
            </a:r>
            <a:r>
              <a:rPr lang="ru-RU" altLang="ru-RU" sz="1800" dirty="0" err="1"/>
              <a:t>Самаратранснефть</a:t>
            </a:r>
            <a:r>
              <a:rPr lang="ru-RU" altLang="ru-RU" sz="1800" dirty="0"/>
              <a:t>-Терминал» (Самара)</a:t>
            </a:r>
          </a:p>
          <a:p>
            <a:r>
              <a:rPr lang="ru-RU" altLang="ru-RU" sz="1800" dirty="0"/>
              <a:t>АО «</a:t>
            </a:r>
            <a:r>
              <a:rPr lang="ru-RU" altLang="ru-RU" sz="1800" dirty="0" err="1"/>
              <a:t>Тамак</a:t>
            </a:r>
            <a:r>
              <a:rPr lang="ru-RU" altLang="ru-RU" sz="1800" dirty="0"/>
              <a:t>» и АО «</a:t>
            </a:r>
            <a:r>
              <a:rPr lang="ru-RU" altLang="ru-RU" sz="1800" dirty="0" err="1"/>
              <a:t>Изорок</a:t>
            </a:r>
            <a:r>
              <a:rPr lang="ru-RU" altLang="ru-RU" sz="1800" dirty="0"/>
              <a:t>» (Тамбов)</a:t>
            </a:r>
          </a:p>
          <a:p>
            <a:r>
              <a:rPr lang="ru-RU" altLang="ru-RU" sz="1800" dirty="0"/>
              <a:t>Представительства TOLMAR, CORP (</a:t>
            </a:r>
            <a:r>
              <a:rPr lang="ru-RU" altLang="ru-RU" sz="1800" dirty="0" err="1"/>
              <a:t>Panama</a:t>
            </a:r>
            <a:r>
              <a:rPr lang="ru-RU" altLang="ru-RU" sz="1800" dirty="0"/>
              <a:t>) в России и Казахстане</a:t>
            </a:r>
          </a:p>
          <a:p>
            <a:r>
              <a:rPr lang="en-US" altLang="ru-RU" sz="1800" dirty="0"/>
              <a:t>Dr.</a:t>
            </a:r>
            <a:r>
              <a:rPr lang="ru-RU" altLang="ru-RU" sz="1800" dirty="0"/>
              <a:t> </a:t>
            </a:r>
            <a:r>
              <a:rPr lang="en-US" altLang="ru-RU" sz="1800" dirty="0" err="1"/>
              <a:t>Theiss</a:t>
            </a:r>
            <a:r>
              <a:rPr lang="en-US" altLang="ru-RU" sz="1800" dirty="0"/>
              <a:t> </a:t>
            </a:r>
            <a:r>
              <a:rPr lang="en-US" altLang="ru-RU" sz="1800" dirty="0" err="1"/>
              <a:t>Naturwaren</a:t>
            </a:r>
            <a:r>
              <a:rPr lang="en-US" altLang="ru-RU" sz="1800" dirty="0"/>
              <a:t> GmbH</a:t>
            </a:r>
            <a:r>
              <a:rPr lang="ru-RU" altLang="ru-RU" sz="1800" dirty="0"/>
              <a:t> (Россия, Беларусь, Казахстан, Украина)</a:t>
            </a:r>
          </a:p>
          <a:p>
            <a:r>
              <a:rPr lang="ru-RU" altLang="ru-RU" sz="1800" dirty="0"/>
              <a:t>АКБ «Абсолют Банк» (ПАО) (Москва)</a:t>
            </a:r>
          </a:p>
          <a:p>
            <a:r>
              <a:rPr lang="ru-RU" altLang="ru-RU" sz="1800" dirty="0"/>
              <a:t>АКБ «</a:t>
            </a:r>
            <a:r>
              <a:rPr lang="ru-RU" altLang="ru-RU" sz="1800" dirty="0" err="1"/>
              <a:t>Трансстройбанк</a:t>
            </a:r>
            <a:r>
              <a:rPr lang="ru-RU" altLang="ru-RU" sz="1800" dirty="0"/>
              <a:t>» АО (Москва)</a:t>
            </a:r>
          </a:p>
          <a:p>
            <a:r>
              <a:rPr lang="ru-RU" altLang="ru-RU" sz="1800" dirty="0"/>
              <a:t>ООО «Управляющая компания «Метрополь» (Москва)</a:t>
            </a:r>
          </a:p>
          <a:p>
            <a:r>
              <a:rPr lang="ru-RU" altLang="ru-RU" sz="1800" dirty="0"/>
              <a:t>АО «Ай Кью Джи Управление Активами» (Москва)</a:t>
            </a:r>
          </a:p>
          <a:p>
            <a:endParaRPr lang="ru-RU" altLang="ru-RU" sz="18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587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СТРАХОВАНИЕ.  ЛИЦЕНЗИЯ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altLang="ru-RU" sz="2400" dirty="0">
                <a:cs typeface="Arial" charset="0"/>
              </a:rPr>
              <a:t>Профессиональная ответственность </a:t>
            </a:r>
            <a:r>
              <a:rPr lang="en-US" altLang="ru-RU" sz="2400" dirty="0">
                <a:cs typeface="Arial" charset="0"/>
              </a:rPr>
              <a:t>HLB </a:t>
            </a:r>
            <a:r>
              <a:rPr lang="ru-RU" altLang="ru-RU" sz="2400" dirty="0">
                <a:cs typeface="Arial" charset="0"/>
              </a:rPr>
              <a:t>Универс-Аудит при оказании аудиторских услуг застрахована </a:t>
            </a:r>
            <a:br>
              <a:rPr lang="ru-RU" altLang="ru-RU" sz="2400" dirty="0">
                <a:cs typeface="Arial" charset="0"/>
              </a:rPr>
            </a:br>
            <a:r>
              <a:rPr lang="ru-RU" altLang="ru-RU" sz="2400" dirty="0">
                <a:cs typeface="Arial" charset="0"/>
              </a:rPr>
              <a:t>в ПАО «САК «</a:t>
            </a:r>
            <a:r>
              <a:rPr lang="ru-RU" altLang="ru-RU" sz="2400" dirty="0" err="1">
                <a:cs typeface="Arial" charset="0"/>
              </a:rPr>
              <a:t>Энергогарант</a:t>
            </a:r>
            <a:r>
              <a:rPr lang="ru-RU" altLang="ru-RU" sz="2400" dirty="0">
                <a:cs typeface="Arial" charset="0"/>
              </a:rPr>
              <a:t>» на сумму 1 0</a:t>
            </a:r>
            <a:r>
              <a:rPr lang="en-US" altLang="ru-RU" sz="2400" dirty="0">
                <a:cs typeface="Arial" charset="0"/>
              </a:rPr>
              <a:t>0</a:t>
            </a:r>
            <a:r>
              <a:rPr lang="ru-RU" altLang="ru-RU" sz="2400" dirty="0">
                <a:cs typeface="Arial" charset="0"/>
              </a:rPr>
              <a:t>0 000 000 руб.</a:t>
            </a:r>
          </a:p>
          <a:p>
            <a:pPr>
              <a:defRPr/>
            </a:pPr>
            <a:endParaRPr lang="ru-RU" altLang="ru-RU" sz="2400" dirty="0">
              <a:cs typeface="Arial" charset="0"/>
            </a:endParaRPr>
          </a:p>
          <a:p>
            <a:pPr>
              <a:defRPr/>
            </a:pPr>
            <a:endParaRPr lang="ru-RU" sz="2400" dirty="0">
              <a:cs typeface="Arial" charset="0"/>
            </a:endParaRPr>
          </a:p>
          <a:p>
            <a:pPr>
              <a:defRPr/>
            </a:pPr>
            <a:endParaRPr lang="ru-RU" sz="2400" dirty="0">
              <a:cs typeface="Arial" charset="0"/>
            </a:endParaRPr>
          </a:p>
          <a:p>
            <a:pPr>
              <a:defRPr/>
            </a:pPr>
            <a:r>
              <a:rPr lang="ru-RU" sz="2400" dirty="0">
                <a:cs typeface="Arial" charset="0"/>
              </a:rPr>
              <a:t>HLB Универс-Аудит имеет лицензию ФСБ России на осуществление работ с использованием сведений, составляющих государственную тайну.</a:t>
            </a:r>
            <a:endParaRPr lang="ru-RU" altLang="ru-RU" sz="2400" dirty="0">
              <a:cs typeface="Arial" charset="0"/>
            </a:endParaRPr>
          </a:p>
          <a:p>
            <a:endParaRPr lang="ru-RU" sz="1800" dirty="0">
              <a:cs typeface="Arial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23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132856"/>
            <a:ext cx="2835316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9134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КОНТАКТЫ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7944" y="908721"/>
            <a:ext cx="4618856" cy="3312367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ru-RU" altLang="ru-RU" sz="2000" dirty="0">
                <a:cs typeface="Arial" charset="0"/>
              </a:rPr>
              <a:t>Почтовый адрес, офис:</a:t>
            </a:r>
            <a:br>
              <a:rPr lang="ru-RU" altLang="ru-RU" sz="2000" dirty="0">
                <a:cs typeface="Arial" charset="0"/>
              </a:rPr>
            </a:br>
            <a:r>
              <a:rPr lang="ru-RU" altLang="ru-RU" sz="2000" dirty="0">
                <a:cs typeface="Arial" charset="0"/>
              </a:rPr>
              <a:t>	</a:t>
            </a:r>
            <a:r>
              <a:rPr lang="en-US" altLang="ru-RU" sz="2000" dirty="0">
                <a:cs typeface="Arial" charset="0"/>
              </a:rPr>
              <a:t>	</a:t>
            </a:r>
            <a:r>
              <a:rPr lang="ru-RU" altLang="ru-RU" sz="2000" dirty="0">
                <a:cs typeface="Arial" charset="0"/>
              </a:rPr>
              <a:t>123022, Москва, </a:t>
            </a:r>
            <a:br>
              <a:rPr lang="ru-RU" altLang="ru-RU" sz="2000" dirty="0">
                <a:cs typeface="Arial" charset="0"/>
              </a:rPr>
            </a:br>
            <a:r>
              <a:rPr lang="ru-RU" altLang="ru-RU" sz="2000" dirty="0">
                <a:cs typeface="Arial" charset="0"/>
              </a:rPr>
              <a:t>		ул. 2-я Звенигородская, 		д. 13, стр. 41</a:t>
            </a:r>
          </a:p>
          <a:p>
            <a:pPr marL="0" indent="0">
              <a:buNone/>
              <a:defRPr/>
            </a:pPr>
            <a:endParaRPr lang="ru-RU" altLang="ru-RU" sz="2000" dirty="0">
              <a:cs typeface="Arial" charset="0"/>
            </a:endParaRPr>
          </a:p>
          <a:p>
            <a:pPr marL="0" indent="0">
              <a:buNone/>
              <a:defRPr/>
            </a:pPr>
            <a:r>
              <a:rPr lang="ru-RU" altLang="ru-RU" sz="2000" dirty="0">
                <a:cs typeface="Arial" charset="0"/>
              </a:rPr>
              <a:t>Телефон:	(495) 234 8340</a:t>
            </a:r>
          </a:p>
          <a:p>
            <a:pPr marL="0" indent="0">
              <a:buNone/>
              <a:defRPr/>
            </a:pPr>
            <a:endParaRPr lang="ru-RU" altLang="ru-RU" sz="2000" dirty="0">
              <a:cs typeface="Arial" charset="0"/>
            </a:endParaRPr>
          </a:p>
          <a:p>
            <a:pPr marL="0" indent="0">
              <a:buNone/>
              <a:defRPr/>
            </a:pPr>
            <a:r>
              <a:rPr lang="en-US" altLang="ru-RU" sz="2000" dirty="0">
                <a:cs typeface="Arial" charset="0"/>
              </a:rPr>
              <a:t>E-mail</a:t>
            </a:r>
            <a:r>
              <a:rPr lang="ru-RU" altLang="ru-RU" sz="2000" dirty="0">
                <a:cs typeface="Arial" charset="0"/>
              </a:rPr>
              <a:t>:		</a:t>
            </a:r>
            <a:r>
              <a:rPr lang="en-US" altLang="ru-RU" sz="2000" dirty="0">
                <a:cs typeface="Arial" charset="0"/>
                <a:hlinkClick r:id="rId2"/>
              </a:rPr>
              <a:t>info@universaudit.ru</a:t>
            </a:r>
            <a:endParaRPr lang="ru-RU" altLang="ru-RU" sz="2000" dirty="0">
              <a:cs typeface="Arial" charset="0"/>
            </a:endParaRPr>
          </a:p>
          <a:p>
            <a:pPr marL="0" indent="0">
              <a:buNone/>
              <a:defRPr/>
            </a:pPr>
            <a:endParaRPr lang="en-US" altLang="ru-RU" sz="2000" dirty="0">
              <a:cs typeface="Arial" charset="0"/>
            </a:endParaRPr>
          </a:p>
          <a:p>
            <a:pPr marL="0" indent="0">
              <a:buNone/>
              <a:defRPr/>
            </a:pPr>
            <a:r>
              <a:rPr lang="en-US" altLang="ru-RU" sz="2000" dirty="0">
                <a:cs typeface="Arial" charset="0"/>
              </a:rPr>
              <a:t>Web-</a:t>
            </a:r>
            <a:r>
              <a:rPr lang="ru-RU" altLang="ru-RU" sz="2000" dirty="0">
                <a:cs typeface="Arial" charset="0"/>
              </a:rPr>
              <a:t>сайт: 	</a:t>
            </a:r>
            <a:r>
              <a:rPr lang="en-US" altLang="ru-RU" sz="2000" dirty="0">
                <a:cs typeface="Arial" charset="0"/>
                <a:hlinkClick r:id="rId3"/>
              </a:rPr>
              <a:t>www.universaudit.ru</a:t>
            </a:r>
            <a:r>
              <a:rPr lang="ru-RU" altLang="ru-RU" sz="2000" dirty="0">
                <a:cs typeface="Arial" charset="0"/>
              </a:rPr>
              <a:t>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z="1200" smtClean="0">
                <a:latin typeface="+mn-lt"/>
              </a:rPr>
              <a:pPr/>
              <a:t>24</a:t>
            </a:fld>
            <a:endParaRPr lang="ru-RU" sz="1200" dirty="0">
              <a:latin typeface="+mn-lt"/>
            </a:endParaRPr>
          </a:p>
        </p:txBody>
      </p:sp>
      <p:pic>
        <p:nvPicPr>
          <p:cNvPr id="6" name="Picture 5" descr="фото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1340768"/>
            <a:ext cx="3047778" cy="2284165"/>
          </a:xfrm>
          <a:prstGeom prst="rect">
            <a:avLst/>
          </a:prstGeom>
          <a:noFill/>
          <a:ln w="3175">
            <a:noFill/>
          </a:ln>
          <a:effectLst>
            <a:outerShdw dist="152400" dir="8100000" algn="tr" rotWithShape="0">
              <a:srgbClr val="0093A7"/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67544" y="535725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SzPct val="66000"/>
            </a:pPr>
            <a:r>
              <a:rPr lang="ru-RU" sz="1400" dirty="0">
                <a:solidFill>
                  <a:srgbClr val="005A77"/>
                </a:solidFill>
              </a:rPr>
              <a:t>© АО «Универс-Аудит»,</a:t>
            </a:r>
            <a:br>
              <a:rPr lang="ru-RU" sz="1400" dirty="0">
                <a:solidFill>
                  <a:srgbClr val="005A77"/>
                </a:solidFill>
              </a:rPr>
            </a:br>
            <a:r>
              <a:rPr lang="ru-RU" sz="1400" dirty="0">
                <a:solidFill>
                  <a:srgbClr val="005A77"/>
                </a:solidFill>
              </a:rPr>
              <a:t>май 2020</a:t>
            </a:r>
          </a:p>
        </p:txBody>
      </p:sp>
    </p:spTree>
    <p:extLst>
      <p:ext uri="{BB962C8B-B14F-4D97-AF65-F5344CB8AC3E}">
        <p14:creationId xmlns:p14="http://schemas.microsoft.com/office/powerpoint/2010/main" val="3906542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EE5796-0B74-4433-A9E6-C74A7E0F3897}" type="slidenum">
              <a:rPr lang="ru-RU" smtClean="0"/>
              <a:pPr algn="r"/>
              <a:t>3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338" y="324724"/>
            <a:ext cx="7201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</a:rPr>
              <a:t>РУКОВОДИТЕЛИ</a:t>
            </a:r>
          </a:p>
        </p:txBody>
      </p:sp>
      <p:pic>
        <p:nvPicPr>
          <p:cNvPr id="4" name="Picture 11" descr="Вор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1268760"/>
            <a:ext cx="1546225" cy="1944688"/>
          </a:xfrm>
          <a:prstGeom prst="rect">
            <a:avLst/>
          </a:prstGeom>
          <a:effectLst>
            <a:outerShdw dist="152400" dir="8100000" algn="tr" rotWithShape="0">
              <a:srgbClr val="FBBA00"/>
            </a:outerShdw>
          </a:effectLst>
        </p:spPr>
      </p:pic>
      <p:pic>
        <p:nvPicPr>
          <p:cNvPr id="5" name="Picture 4" descr="Мил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3808" y="1285782"/>
            <a:ext cx="1393419" cy="1936042"/>
          </a:xfrm>
          <a:prstGeom prst="rect">
            <a:avLst/>
          </a:prstGeom>
          <a:effectLst>
            <a:outerShdw dist="152400" dir="8100000" algn="tr" rotWithShape="0">
              <a:srgbClr val="FBBA00"/>
            </a:outerShdw>
          </a:effectLst>
        </p:spPr>
      </p:pic>
      <p:pic>
        <p:nvPicPr>
          <p:cNvPr id="6" name="Рисунок 5" descr="Guro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6448" y="1298366"/>
            <a:ext cx="1410008" cy="1949128"/>
          </a:xfrm>
          <a:prstGeom prst="rect">
            <a:avLst/>
          </a:prstGeom>
          <a:effectLst>
            <a:outerShdw dist="152400" dir="8100000" algn="tr" rotWithShape="0">
              <a:srgbClr val="FBBA00"/>
            </a:outerShdw>
          </a:effectLst>
        </p:spPr>
      </p:pic>
      <p:pic>
        <p:nvPicPr>
          <p:cNvPr id="7" name="Рисунок 6" descr="Li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1277407"/>
            <a:ext cx="1500188" cy="1970087"/>
          </a:xfrm>
          <a:prstGeom prst="rect">
            <a:avLst/>
          </a:prstGeom>
          <a:effectLst>
            <a:outerShdw dist="152400" dir="8100000" algn="tr" rotWithShape="0">
              <a:srgbClr val="FBBA00"/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95338" y="3481759"/>
            <a:ext cx="1944464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b="1" dirty="0">
                <a:solidFill>
                  <a:srgbClr val="FBBA00"/>
                </a:solidFill>
              </a:rPr>
              <a:t>ВОРОПАЕВ БОРИС</a:t>
            </a:r>
          </a:p>
          <a:p>
            <a:pPr>
              <a:spcBef>
                <a:spcPct val="0"/>
              </a:spcBef>
            </a:pPr>
            <a:r>
              <a:rPr lang="ru-RU" altLang="ru-RU" b="1" dirty="0">
                <a:solidFill>
                  <a:srgbClr val="FBBA00"/>
                </a:solidFill>
              </a:rPr>
              <a:t>ЛЕОНИДОВИЧ</a:t>
            </a:r>
          </a:p>
          <a:p>
            <a:pPr>
              <a:spcBef>
                <a:spcPts val="600"/>
              </a:spcBef>
            </a:pPr>
            <a:r>
              <a:rPr lang="ru-RU" altLang="ru-RU" sz="1400" dirty="0">
                <a:solidFill>
                  <a:srgbClr val="FFFFFF"/>
                </a:solidFill>
              </a:rPr>
              <a:t>Председатель </a:t>
            </a:r>
            <a:br>
              <a:rPr lang="ru-RU" altLang="ru-RU" sz="1400" dirty="0">
                <a:solidFill>
                  <a:srgbClr val="FFFFFF"/>
                </a:solidFill>
              </a:rPr>
            </a:br>
            <a:r>
              <a:rPr lang="ru-RU" altLang="ru-RU" sz="1400" dirty="0">
                <a:solidFill>
                  <a:srgbClr val="FFFFFF"/>
                </a:solidFill>
              </a:rPr>
              <a:t>Совета директоров</a:t>
            </a:r>
            <a:r>
              <a:rPr lang="ru-RU" altLang="ru-RU" dirty="0">
                <a:solidFill>
                  <a:srgbClr val="FFFFFF"/>
                </a:solidFill>
              </a:rPr>
              <a:t> </a:t>
            </a:r>
            <a:endParaRPr lang="ru-RU" altLang="ru-RU" dirty="0">
              <a:solidFill>
                <a:srgbClr val="0000FF"/>
              </a:solidFill>
            </a:endParaRPr>
          </a:p>
          <a:p>
            <a:endParaRPr lang="ru-RU" dirty="0"/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4958134" y="3481759"/>
            <a:ext cx="177410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2400">
                <a:solidFill>
                  <a:srgbClr val="0033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33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ru-RU" altLang="ru-RU" sz="1800" b="1" dirty="0">
                <a:solidFill>
                  <a:srgbClr val="FBBA00"/>
                </a:solidFill>
                <a:latin typeface="+mn-lt"/>
              </a:rPr>
              <a:t>ЛИМАРЕНКО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1800" b="1" dirty="0">
                <a:solidFill>
                  <a:srgbClr val="FBBA00"/>
                </a:solidFill>
                <a:latin typeface="+mn-lt"/>
              </a:rPr>
              <a:t>ДМИТРИЙ НИКОЛАЕВИЧ</a:t>
            </a:r>
          </a:p>
          <a:p>
            <a:pPr eaLnBrk="1" hangingPunct="1">
              <a:spcBef>
                <a:spcPts val="600"/>
              </a:spcBef>
              <a:buNone/>
            </a:pPr>
            <a:r>
              <a:rPr lang="ru-RU" altLang="ru-RU" sz="1400" dirty="0">
                <a:solidFill>
                  <a:srgbClr val="FFFFFF"/>
                </a:solidFill>
                <a:latin typeface="+mn-lt"/>
              </a:rPr>
              <a:t>Генеральный директор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2760440" y="3481758"/>
            <a:ext cx="1955576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2400">
                <a:solidFill>
                  <a:srgbClr val="0033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33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BBA00"/>
                </a:solidFill>
                <a:latin typeface="+mn-lt"/>
              </a:rPr>
              <a:t>МИЛЮКОВА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BBA00"/>
                </a:solidFill>
                <a:latin typeface="+mn-lt"/>
              </a:rPr>
              <a:t>ИРИНА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BBA00"/>
                </a:solidFill>
                <a:latin typeface="+mn-lt"/>
              </a:rPr>
              <a:t>МИХАЙЛОВНА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ru-RU" altLang="ru-RU" sz="1400" dirty="0">
                <a:solidFill>
                  <a:srgbClr val="FFFFFF"/>
                </a:solidFill>
                <a:latin typeface="+mn-lt"/>
              </a:rPr>
              <a:t>Партнер, член </a:t>
            </a:r>
            <a:br>
              <a:rPr lang="ru-RU" altLang="ru-RU" sz="1400" dirty="0">
                <a:solidFill>
                  <a:srgbClr val="FFFFFF"/>
                </a:solidFill>
                <a:latin typeface="+mn-lt"/>
              </a:rPr>
            </a:br>
            <a:r>
              <a:rPr lang="ru-RU" altLang="ru-RU" sz="1400" dirty="0">
                <a:solidFill>
                  <a:srgbClr val="FFFFFF"/>
                </a:solidFill>
                <a:latin typeface="+mn-lt"/>
              </a:rPr>
              <a:t>Совета директоров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7236295" y="3481758"/>
            <a:ext cx="1728193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2400">
                <a:solidFill>
                  <a:srgbClr val="0033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33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ru-RU" altLang="ru-RU" sz="1800" b="1" dirty="0">
                <a:solidFill>
                  <a:srgbClr val="FBBA00"/>
                </a:solidFill>
                <a:latin typeface="+mn-lt"/>
              </a:rPr>
              <a:t>ГУРОВ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1800" b="1" dirty="0">
                <a:solidFill>
                  <a:srgbClr val="FBBA00"/>
                </a:solidFill>
                <a:latin typeface="+mn-lt"/>
              </a:rPr>
              <a:t>ДМИТРИЙ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1800" b="1" dirty="0">
                <a:solidFill>
                  <a:srgbClr val="FBBA00"/>
                </a:solidFill>
                <a:latin typeface="+mn-lt"/>
              </a:rPr>
              <a:t>БОРИСОВИЧ</a:t>
            </a:r>
          </a:p>
          <a:p>
            <a:pPr eaLnBrk="1" hangingPunct="1">
              <a:spcBef>
                <a:spcPts val="600"/>
              </a:spcBef>
              <a:buNone/>
            </a:pPr>
            <a:r>
              <a:rPr lang="ru-RU" altLang="ru-RU" sz="1400" dirty="0">
                <a:solidFill>
                  <a:srgbClr val="FFFFFF"/>
                </a:solidFill>
                <a:latin typeface="+mn-lt"/>
              </a:rPr>
              <a:t>Директор департамента аудита, член Совета </a:t>
            </a:r>
            <a:br>
              <a:rPr lang="ru-RU" altLang="ru-RU" sz="1400" dirty="0">
                <a:solidFill>
                  <a:srgbClr val="FFFFFF"/>
                </a:solidFill>
                <a:latin typeface="+mn-lt"/>
              </a:rPr>
            </a:br>
            <a:r>
              <a:rPr lang="ru-RU" altLang="ru-RU" sz="1400" dirty="0">
                <a:solidFill>
                  <a:srgbClr val="FFFFFF"/>
                </a:solidFill>
                <a:latin typeface="+mn-lt"/>
              </a:rPr>
              <a:t>директоров</a:t>
            </a:r>
          </a:p>
        </p:txBody>
      </p:sp>
    </p:spTree>
    <p:extLst>
      <p:ext uri="{BB962C8B-B14F-4D97-AF65-F5344CB8AC3E}">
        <p14:creationId xmlns:p14="http://schemas.microsoft.com/office/powerpoint/2010/main" val="1170168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УСЛУГИ. АУДИТ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">
              <a:buNone/>
              <a:defRPr/>
            </a:pPr>
            <a:r>
              <a:rPr lang="ru-RU" sz="2000" b="1" dirty="0"/>
              <a:t>Аудит бухгалтерской (финансовой) отчетности, составленной по:</a:t>
            </a:r>
          </a:p>
          <a:p>
            <a:pPr>
              <a:lnSpc>
                <a:spcPct val="80000"/>
              </a:lnSpc>
              <a:spcBef>
                <a:spcPct val="40000"/>
              </a:spcBef>
              <a:defRPr/>
            </a:pPr>
            <a:r>
              <a:rPr lang="ru-RU" sz="2000" dirty="0"/>
              <a:t>Российским стандартам бухгалтерского учета (РСБУ)</a:t>
            </a:r>
          </a:p>
          <a:p>
            <a:pPr>
              <a:lnSpc>
                <a:spcPct val="80000"/>
              </a:lnSpc>
              <a:spcBef>
                <a:spcPct val="40000"/>
              </a:spcBef>
              <a:defRPr/>
            </a:pPr>
            <a:r>
              <a:rPr lang="ru-RU" sz="2000" dirty="0"/>
              <a:t>Международным стандартам финансовой отчетности (МСФО)</a:t>
            </a:r>
          </a:p>
          <a:p>
            <a:pPr>
              <a:lnSpc>
                <a:spcPct val="80000"/>
              </a:lnSpc>
              <a:spcBef>
                <a:spcPct val="40000"/>
              </a:spcBef>
              <a:defRPr/>
            </a:pPr>
            <a:r>
              <a:rPr lang="ru-RU" sz="2000" dirty="0"/>
              <a:t>Другим общепризнанным национальным стандартам финансовой отчетности (</a:t>
            </a:r>
            <a:r>
              <a:rPr lang="en-US" sz="2000" dirty="0"/>
              <a:t>US GAAP</a:t>
            </a:r>
            <a:r>
              <a:rPr lang="ru-RU" sz="2000" dirty="0"/>
              <a:t>, </a:t>
            </a:r>
            <a:r>
              <a:rPr lang="en-US" sz="2000" dirty="0"/>
              <a:t>German GAAP)</a:t>
            </a:r>
            <a:endParaRPr lang="ru-RU" sz="2000" dirty="0"/>
          </a:p>
          <a:p>
            <a:pPr>
              <a:lnSpc>
                <a:spcPct val="80000"/>
              </a:lnSpc>
              <a:spcBef>
                <a:spcPct val="40000"/>
              </a:spcBef>
              <a:defRPr/>
            </a:pPr>
            <a:r>
              <a:rPr lang="ru-RU" sz="2000" dirty="0"/>
              <a:t>Отраслевым стандартам бухгалтерского учета для </a:t>
            </a:r>
            <a:r>
              <a:rPr lang="ru-RU" sz="2000" dirty="0" err="1"/>
              <a:t>некредитных</a:t>
            </a:r>
            <a:r>
              <a:rPr lang="ru-RU" sz="2000" dirty="0"/>
              <a:t> финансовых организаций</a:t>
            </a:r>
          </a:p>
          <a:p>
            <a:pPr marL="0" indent="0">
              <a:lnSpc>
                <a:spcPct val="80000"/>
              </a:lnSpc>
              <a:spcBef>
                <a:spcPct val="40000"/>
              </a:spcBef>
              <a:buNone/>
              <a:defRPr/>
            </a:pPr>
            <a:endParaRPr lang="ru-RU" sz="2000" dirty="0"/>
          </a:p>
          <a:p>
            <a:pPr marL="0" indent="0" fontAlgn="b">
              <a:buNone/>
              <a:defRPr/>
            </a:pPr>
            <a:r>
              <a:rPr lang="ru-RU" sz="2000" b="1" dirty="0"/>
              <a:t>Сопутствующие аудиту услуги:</a:t>
            </a:r>
          </a:p>
          <a:p>
            <a:pPr>
              <a:lnSpc>
                <a:spcPct val="80000"/>
              </a:lnSpc>
              <a:spcBef>
                <a:spcPct val="40000"/>
              </a:spcBef>
              <a:defRPr/>
            </a:pPr>
            <a:r>
              <a:rPr lang="ru-RU" sz="2000" dirty="0"/>
              <a:t>Обзорные проверки бухгалтерской (финансовой) отчетности</a:t>
            </a:r>
          </a:p>
          <a:p>
            <a:pPr>
              <a:lnSpc>
                <a:spcPct val="80000"/>
              </a:lnSpc>
              <a:spcBef>
                <a:spcPct val="40000"/>
              </a:spcBef>
              <a:defRPr/>
            </a:pPr>
            <a:r>
              <a:rPr lang="ru-RU" sz="2000" dirty="0"/>
              <a:t>Согласованные процедуры</a:t>
            </a:r>
          </a:p>
          <a:p>
            <a:pPr>
              <a:lnSpc>
                <a:spcPct val="80000"/>
              </a:lnSpc>
              <a:spcBef>
                <a:spcPct val="40000"/>
              </a:spcBef>
              <a:defRPr/>
            </a:pPr>
            <a:r>
              <a:rPr lang="ru-RU" sz="2000" dirty="0"/>
              <a:t>Компиляция финансовой информации, в том числе трансформация </a:t>
            </a:r>
            <a:br>
              <a:rPr lang="ru-RU" sz="2000" dirty="0"/>
            </a:br>
            <a:r>
              <a:rPr lang="ru-RU" sz="2000" dirty="0"/>
              <a:t>из РСБУ в МСФО и консолидация</a:t>
            </a:r>
          </a:p>
          <a:p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z="1200" smtClean="0"/>
              <a:pPr/>
              <a:t>4</a:t>
            </a:fld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456202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УСЛУГИ. КОНСАЛТИНГ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ru-RU" altLang="ru-RU" sz="2400" b="1" dirty="0"/>
              <a:t>Налоговый консалтинг</a:t>
            </a:r>
          </a:p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ru-RU" altLang="ru-RU" sz="2400" b="1" dirty="0"/>
              <a:t>Корпоративные финансы</a:t>
            </a:r>
          </a:p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altLang="ru-RU" sz="2400" b="1" dirty="0"/>
              <a:t>Due Diligence</a:t>
            </a:r>
            <a:endParaRPr lang="ru-RU" altLang="ru-RU" sz="2400" b="1" dirty="0"/>
          </a:p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ru-RU" altLang="ru-RU" sz="2400" b="1" dirty="0"/>
              <a:t>Управленческий учет</a:t>
            </a:r>
          </a:p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ru-RU" altLang="ru-RU" sz="2400" b="1" dirty="0"/>
              <a:t>Профессиональная оценка</a:t>
            </a:r>
          </a:p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ru-RU" altLang="ru-RU" sz="2400" b="1" dirty="0"/>
              <a:t>Текущее консультирование</a:t>
            </a:r>
          </a:p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ru-RU" altLang="ru-RU" sz="2400" b="1" dirty="0"/>
              <a:t>Бухгалтерский сервис</a:t>
            </a:r>
          </a:p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ru-RU" altLang="ru-RU" sz="2400" b="1" dirty="0"/>
              <a:t>Юридические услуги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2000" b="1" dirty="0"/>
              <a:t>Консультационные услуги, </a:t>
            </a:r>
            <a:r>
              <a:rPr lang="en-US" altLang="ru-RU" sz="2000" b="1" dirty="0"/>
              <a:t/>
            </a:r>
            <a:br>
              <a:rPr lang="en-US" altLang="ru-RU" sz="2000" b="1" dirty="0"/>
            </a:br>
            <a:r>
              <a:rPr lang="ru-RU" altLang="ru-RU" sz="2000" b="1" dirty="0"/>
              <a:t>оказываемые при участии партнеров:</a:t>
            </a:r>
          </a:p>
          <a:p>
            <a:r>
              <a:rPr lang="ru-RU" altLang="ru-RU" sz="2000" dirty="0"/>
              <a:t>Стратегическое планирование</a:t>
            </a:r>
          </a:p>
          <a:p>
            <a:r>
              <a:rPr lang="ru-RU" altLang="ru-RU" sz="2000" dirty="0"/>
              <a:t>Инвестиционный консалтинг</a:t>
            </a:r>
          </a:p>
          <a:p>
            <a:r>
              <a:rPr lang="ru-RU" altLang="ru-RU" sz="2000" dirty="0"/>
              <a:t>Организация, внедрение и автоматизация управленческого учета</a:t>
            </a:r>
          </a:p>
          <a:p>
            <a:r>
              <a:rPr lang="ru-RU" altLang="ru-RU" sz="2000" dirty="0"/>
              <a:t>Консалтинг в области государственного управления и общественных финансов</a:t>
            </a:r>
          </a:p>
          <a:p>
            <a:r>
              <a:rPr lang="ru-RU" altLang="ru-RU" sz="2000" dirty="0"/>
              <a:t>Производственный консалтинг</a:t>
            </a:r>
          </a:p>
          <a:p>
            <a:endParaRPr lang="ru-RU" sz="2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>
                <a:latin typeface="+mn-lt"/>
              </a:rPr>
              <a:pPr/>
              <a:t>5</a:t>
            </a:fld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979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РЕЙТИНГИ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843808" y="908721"/>
            <a:ext cx="5842992" cy="521744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altLang="ru-RU" sz="2000" b="1" dirty="0"/>
              <a:t>Крупнейшие аудиторские группы и сети России по итогам 2018 года </a:t>
            </a:r>
            <a:r>
              <a:rPr lang="ru-RU" altLang="ru-RU" sz="2000" dirty="0"/>
              <a:t>(в составе </a:t>
            </a:r>
            <a:r>
              <a:rPr lang="en-US" altLang="ru-RU" sz="2000" dirty="0"/>
              <a:t>HLB Russian Group</a:t>
            </a:r>
            <a:r>
              <a:rPr lang="ru-RU" altLang="ru-RU" sz="2000" dirty="0"/>
              <a:t>) </a:t>
            </a:r>
            <a:r>
              <a:rPr lang="ru-RU" altLang="ru-RU" sz="2000" b="1" dirty="0"/>
              <a:t>	</a:t>
            </a:r>
            <a:r>
              <a:rPr lang="ru-RU" altLang="ru-RU" sz="2000" b="1" dirty="0">
                <a:solidFill>
                  <a:srgbClr val="3C3C3B"/>
                </a:solidFill>
              </a:rPr>
              <a:t>7</a:t>
            </a:r>
            <a:r>
              <a:rPr lang="ru-RU" altLang="ru-RU" sz="2000" b="1" dirty="0"/>
              <a:t/>
            </a:r>
            <a:br>
              <a:rPr lang="ru-RU" altLang="ru-RU" sz="2000" b="1" dirty="0"/>
            </a:br>
            <a:r>
              <a:rPr lang="ru-RU" altLang="ru-RU" sz="1600" i="1" dirty="0"/>
              <a:t>(Рейтинговое агентство «РАЭКС-Аналитика» (</a:t>
            </a:r>
            <a:r>
              <a:rPr lang="en-US" altLang="ru-RU" sz="1600" i="1" dirty="0"/>
              <a:t>RAEX)</a:t>
            </a:r>
            <a:r>
              <a:rPr lang="ru-RU" altLang="ru-RU" sz="1600" i="1" dirty="0"/>
              <a:t>, </a:t>
            </a:r>
            <a:r>
              <a:rPr lang="en-US" altLang="ru-RU" sz="1600" i="1" dirty="0"/>
              <a:t>www.raex</a:t>
            </a:r>
            <a:r>
              <a:rPr lang="ru-RU" altLang="ru-RU" sz="1600" i="1" dirty="0"/>
              <a:t>-</a:t>
            </a:r>
            <a:r>
              <a:rPr lang="en-US" altLang="ru-RU" sz="1600" i="1" dirty="0"/>
              <a:t>a.ru</a:t>
            </a:r>
            <a:r>
              <a:rPr lang="ru-RU" altLang="ru-RU" sz="1600" i="1" dirty="0"/>
              <a:t>, 28.05.2019</a:t>
            </a:r>
            <a:r>
              <a:rPr lang="en-US" altLang="ru-RU" sz="1600" i="1" dirty="0"/>
              <a:t>)</a:t>
            </a:r>
            <a:endParaRPr lang="ru-RU" altLang="ru-RU" sz="1600" i="1" dirty="0"/>
          </a:p>
          <a:p>
            <a:pPr marL="0" indent="0">
              <a:lnSpc>
                <a:spcPct val="120000"/>
              </a:lnSpc>
              <a:spcBef>
                <a:spcPts val="5400"/>
              </a:spcBef>
              <a:buNone/>
              <a:tabLst>
                <a:tab pos="357188" algn="l"/>
                <a:tab pos="6456363" algn="r"/>
              </a:tabLst>
              <a:defRPr/>
            </a:pPr>
            <a:r>
              <a:rPr lang="ru-RU" sz="2000" b="1" dirty="0"/>
              <a:t>Крупнейшие бухгалтерские сети (</a:t>
            </a:r>
            <a:r>
              <a:rPr lang="en-US" sz="2000" b="1" dirty="0"/>
              <a:t>Networks: fee data</a:t>
            </a:r>
            <a:r>
              <a:rPr lang="ru-RU" sz="2000" b="1" dirty="0"/>
              <a:t>) </a:t>
            </a:r>
            <a:r>
              <a:rPr lang="ru-RU" sz="2000" dirty="0"/>
              <a:t>(в составе </a:t>
            </a:r>
            <a:r>
              <a:rPr lang="en-US" sz="2000" dirty="0"/>
              <a:t>HLB</a:t>
            </a:r>
            <a:r>
              <a:rPr lang="ru-RU" sz="2000" dirty="0"/>
              <a:t> </a:t>
            </a:r>
            <a:r>
              <a:rPr lang="en-US" sz="2000" dirty="0"/>
              <a:t>International</a:t>
            </a:r>
            <a:r>
              <a:rPr lang="ru-RU" sz="2000" dirty="0"/>
              <a:t>)</a:t>
            </a:r>
            <a:r>
              <a:rPr lang="ru-RU" sz="2000" i="1" dirty="0"/>
              <a:t> </a:t>
            </a:r>
            <a:r>
              <a:rPr lang="ru-RU" sz="2000" b="1" dirty="0"/>
              <a:t>	</a:t>
            </a:r>
            <a:r>
              <a:rPr lang="ru-RU" sz="2000" b="1" dirty="0">
                <a:solidFill>
                  <a:srgbClr val="3C3C3B"/>
                </a:solidFill>
              </a:rPr>
              <a:t>12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357188" algn="l"/>
                <a:tab pos="6456363" algn="r"/>
              </a:tabLst>
              <a:defRPr/>
            </a:pPr>
            <a:r>
              <a:rPr lang="ru-RU" sz="1600" i="1" dirty="0"/>
              <a:t>(</a:t>
            </a:r>
            <a:r>
              <a:rPr lang="en-US" sz="1600" i="1" dirty="0"/>
              <a:t>International Accounting Bulletin, </a:t>
            </a:r>
            <a:r>
              <a:rPr lang="ru-RU" sz="1600" i="1" dirty="0"/>
              <a:t>февраль</a:t>
            </a:r>
            <a:r>
              <a:rPr lang="en-US" sz="1600" i="1" dirty="0"/>
              <a:t> 201</a:t>
            </a:r>
            <a:r>
              <a:rPr lang="ru-RU" sz="1600" i="1" dirty="0"/>
              <a:t>9) </a:t>
            </a:r>
            <a:endParaRPr lang="ru-RU" sz="1200" dirty="0"/>
          </a:p>
          <a:p>
            <a:pPr marL="0" indent="0">
              <a:lnSpc>
                <a:spcPct val="120000"/>
              </a:lnSpc>
              <a:spcBef>
                <a:spcPts val="2400"/>
              </a:spcBef>
              <a:buNone/>
              <a:tabLst>
                <a:tab pos="357188" algn="l"/>
                <a:tab pos="6456363" algn="r"/>
              </a:tabLst>
              <a:defRPr/>
            </a:pPr>
            <a:r>
              <a:rPr lang="ru-RU" sz="2000" b="1" dirty="0"/>
              <a:t>Крупнейшие бухгалтерские сети в России (</a:t>
            </a:r>
            <a:r>
              <a:rPr lang="en-US" sz="2000" b="1" dirty="0"/>
              <a:t>Networks</a:t>
            </a:r>
            <a:r>
              <a:rPr lang="ru-RU" sz="2000" b="1" dirty="0"/>
              <a:t> </a:t>
            </a:r>
            <a:r>
              <a:rPr lang="en-US" sz="2000" b="1" dirty="0"/>
              <a:t>&amp; Associations: fee data</a:t>
            </a:r>
            <a:r>
              <a:rPr lang="ru-RU" sz="2000" b="1" dirty="0"/>
              <a:t>) </a:t>
            </a:r>
            <a:br>
              <a:rPr lang="ru-RU" sz="2000" b="1" dirty="0"/>
            </a:br>
            <a:r>
              <a:rPr lang="ru-RU" altLang="ru-RU" sz="2000" dirty="0"/>
              <a:t>(в составе </a:t>
            </a:r>
            <a:r>
              <a:rPr lang="en-US" altLang="ru-RU" sz="2000" dirty="0"/>
              <a:t>HLB Russian Group</a:t>
            </a:r>
            <a:r>
              <a:rPr lang="ru-RU" altLang="ru-RU" sz="2000" dirty="0"/>
              <a:t>)</a:t>
            </a:r>
            <a:r>
              <a:rPr lang="ru-RU" sz="2000" b="1" dirty="0"/>
              <a:t> 	</a:t>
            </a:r>
            <a:r>
              <a:rPr lang="ru-RU" sz="2000" b="1" dirty="0">
                <a:solidFill>
                  <a:srgbClr val="3C3C3B"/>
                </a:solidFill>
              </a:rPr>
              <a:t>5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  <a:tabLst>
                <a:tab pos="357188" algn="l"/>
                <a:tab pos="6456363" algn="r"/>
              </a:tabLst>
              <a:defRPr/>
            </a:pPr>
            <a:r>
              <a:rPr lang="ru-RU" sz="1600" i="1" dirty="0"/>
              <a:t>(</a:t>
            </a:r>
            <a:r>
              <a:rPr lang="en-US" sz="1600" i="1" dirty="0"/>
              <a:t>International Accounting Bulletin, </a:t>
            </a:r>
            <a:r>
              <a:rPr lang="ru-RU" sz="1600" i="1" dirty="0"/>
              <a:t>декабрь</a:t>
            </a:r>
            <a:r>
              <a:rPr lang="en-US" sz="1600" i="1" dirty="0"/>
              <a:t> 2018</a:t>
            </a:r>
            <a:r>
              <a:rPr lang="ru-RU" sz="1600" i="1" dirty="0"/>
              <a:t>)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>
                <a:latin typeface="+mn-lt"/>
              </a:rPr>
              <a:pPr/>
              <a:t>6</a:t>
            </a:fld>
            <a:endParaRPr lang="ru-RU" dirty="0">
              <a:latin typeface="+mn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29" y="3717032"/>
            <a:ext cx="2416765" cy="5040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03" y="1196752"/>
            <a:ext cx="2379492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980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HLB </a:t>
            </a:r>
            <a:r>
              <a:rPr lang="ru-RU" dirty="0"/>
              <a:t>УНИВЕРС-АУДИТ – ЧЛЕН  </a:t>
            </a:r>
            <a:r>
              <a:rPr lang="en-US" dirty="0"/>
              <a:t>HLB INTERNATIONAL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3744416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spcBef>
                <a:spcPts val="1200"/>
              </a:spcBef>
              <a:spcAft>
                <a:spcPts val="2400"/>
              </a:spcAft>
              <a:buNone/>
            </a:pPr>
            <a:r>
              <a:rPr lang="en-US" altLang="ru-RU" sz="2600" dirty="0"/>
              <a:t>HLB </a:t>
            </a:r>
            <a:r>
              <a:rPr lang="ru-RU" altLang="ru-RU" sz="2600" dirty="0"/>
              <a:t>Универс-Аудит является членом</a:t>
            </a:r>
            <a:r>
              <a:rPr lang="en-US" altLang="ru-RU" sz="2600" dirty="0"/>
              <a:t/>
            </a:r>
            <a:br>
              <a:rPr lang="en-US" altLang="ru-RU" sz="2600" dirty="0"/>
            </a:br>
            <a:r>
              <a:rPr lang="ru-RU" altLang="ru-RU" sz="2600" dirty="0"/>
              <a:t>международной аудиторской сети </a:t>
            </a:r>
            <a:r>
              <a:rPr lang="en-US" altLang="ru-RU" sz="2600" dirty="0"/>
              <a:t/>
            </a:r>
            <a:br>
              <a:rPr lang="en-US" altLang="ru-RU" sz="2600" dirty="0"/>
            </a:br>
            <a:r>
              <a:rPr lang="en-US" altLang="ru-RU" sz="2600" b="1" dirty="0"/>
              <a:t>HLB International</a:t>
            </a:r>
            <a:r>
              <a:rPr lang="ru-RU" altLang="ru-RU" sz="2600" dirty="0"/>
              <a:t> (</a:t>
            </a:r>
            <a:r>
              <a:rPr lang="en-US" altLang="ru-RU" sz="2600" dirty="0"/>
              <a:t>HLB</a:t>
            </a:r>
            <a:r>
              <a:rPr lang="ru-RU" altLang="ru-RU" sz="2600" dirty="0"/>
              <a:t>). 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spcAft>
                <a:spcPts val="2400"/>
              </a:spcAft>
              <a:buNone/>
            </a:pPr>
            <a:r>
              <a:rPr lang="ru-RU" sz="2600" dirty="0"/>
              <a:t>HLB </a:t>
            </a:r>
            <a:r>
              <a:rPr lang="ru-RU" sz="2600" dirty="0" err="1"/>
              <a:t>International</a:t>
            </a:r>
            <a:r>
              <a:rPr lang="ru-RU" sz="2600" dirty="0"/>
              <a:t> — глобальная сеть независимых профессиональных аудиторских фирм и бизнес-консультантов. Созданная в 1969 году, сеть обслуживает клиентов силами фирм-членов в 150 странах, в которых работает 25 000 партнеров и сотрудников в 700 офисах по всему миру</a:t>
            </a:r>
            <a:r>
              <a:rPr lang="ru-RU" altLang="ru-RU" sz="2600" dirty="0"/>
              <a:t>.</a:t>
            </a:r>
            <a:endParaRPr lang="ru-RU" sz="26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919129"/>
            <a:ext cx="1474153" cy="1474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865520" y="4437112"/>
            <a:ext cx="485775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3"/>
              </a:buBlip>
              <a:defRPr sz="2400">
                <a:solidFill>
                  <a:srgbClr val="0033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33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99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ct val="40000"/>
              </a:spcAft>
              <a:buSzPct val="66000"/>
              <a:buNone/>
            </a:pPr>
            <a:r>
              <a:rPr lang="ru-RU" altLang="ru-RU" sz="1800" i="1" dirty="0">
                <a:solidFill>
                  <a:srgbClr val="005A77"/>
                </a:solidFill>
                <a:latin typeface="+mn-lt"/>
              </a:rPr>
              <a:t>HLB </a:t>
            </a:r>
            <a:r>
              <a:rPr lang="ru-RU" altLang="ru-RU" sz="1800" i="1" dirty="0" err="1">
                <a:solidFill>
                  <a:srgbClr val="005A77"/>
                </a:solidFill>
                <a:latin typeface="+mn-lt"/>
              </a:rPr>
              <a:t>International</a:t>
            </a:r>
            <a:r>
              <a:rPr lang="ru-RU" altLang="ru-RU" sz="1800" i="1" dirty="0">
                <a:solidFill>
                  <a:srgbClr val="005A77"/>
                </a:solidFill>
                <a:latin typeface="+mn-lt"/>
              </a:rPr>
              <a:t> является членом Форума Фирм (</a:t>
            </a:r>
            <a:r>
              <a:rPr lang="en-US" altLang="ru-RU" sz="1800" i="1" dirty="0">
                <a:solidFill>
                  <a:srgbClr val="005A77"/>
                </a:solidFill>
                <a:latin typeface="+mn-lt"/>
              </a:rPr>
              <a:t>Forum of Firms)</a:t>
            </a:r>
            <a:r>
              <a:rPr lang="ru-RU" altLang="ru-RU" sz="1800" i="1" dirty="0">
                <a:solidFill>
                  <a:srgbClr val="005A77"/>
                </a:solidFill>
                <a:latin typeface="+mn-lt"/>
              </a:rPr>
              <a:t>, цель которого - продвижение согласованных стандартов высокого качества финансовой отчетности и аудита.</a:t>
            </a:r>
          </a:p>
        </p:txBody>
      </p:sp>
      <p:pic>
        <p:nvPicPr>
          <p:cNvPr id="7" name="Picture 7" descr="http://universaudit.ru/upl_img/uploaded/forumoffirm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25144"/>
            <a:ext cx="2808312" cy="575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5309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HLB</a:t>
            </a:r>
            <a:r>
              <a:rPr lang="ru-RU" dirty="0"/>
              <a:t> УНИВЕРС-АУДИТ – ЧЛЕН  СРО  ААС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124744"/>
            <a:ext cx="5122912" cy="24482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ru-RU" dirty="0"/>
              <a:t>HLB </a:t>
            </a:r>
            <a:r>
              <a:rPr lang="ru-RU" altLang="ru-RU" dirty="0"/>
              <a:t>Универс-Аудит является членом Саморегулируемой организации аудиторов Ассоциация «Содружество» (СРО ААС).</a:t>
            </a:r>
          </a:p>
          <a:p>
            <a:pPr marL="0" indent="0">
              <a:buNone/>
            </a:pPr>
            <a:endParaRPr lang="ru-RU" altLang="ru-RU" dirty="0"/>
          </a:p>
          <a:p>
            <a:pPr marL="0" indent="0">
              <a:buNone/>
            </a:pPr>
            <a:r>
              <a:rPr lang="ru-RU" altLang="ru-RU" sz="2200" dirty="0"/>
              <a:t>Основной регистрационный номер (ОРН) </a:t>
            </a:r>
            <a:br>
              <a:rPr lang="ru-RU" altLang="ru-RU" sz="2200" dirty="0"/>
            </a:br>
            <a:r>
              <a:rPr lang="ru-RU" altLang="ru-RU" sz="2200" dirty="0"/>
              <a:t>АО «Универс-Аудит»: 11506029300. </a:t>
            </a:r>
            <a:br>
              <a:rPr lang="ru-RU" altLang="ru-RU" sz="2200" dirty="0"/>
            </a:br>
            <a:r>
              <a:rPr lang="ru-RU" altLang="ru-RU" sz="2200" dirty="0"/>
              <a:t>До 30.06.2015 ЗАО «Универс-Аудит» было членом</a:t>
            </a:r>
            <a:br>
              <a:rPr lang="ru-RU" altLang="ru-RU" sz="2200" dirty="0"/>
            </a:br>
            <a:r>
              <a:rPr lang="ru-RU" altLang="ru-RU" sz="2200" dirty="0"/>
              <a:t>СРО аудиторов НП «ИПАР».</a:t>
            </a:r>
            <a:endParaRPr lang="ru-RU" alt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7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93096"/>
            <a:ext cx="1973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4160322"/>
            <a:ext cx="4248472" cy="911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SzPct val="66000"/>
            </a:pPr>
            <a:r>
              <a:rPr lang="ru-RU" altLang="ru-RU" sz="2200" dirty="0">
                <a:solidFill>
                  <a:srgbClr val="005A77"/>
                </a:solidFill>
              </a:rPr>
              <a:t>СРО ААС является членом </a:t>
            </a:r>
            <a:r>
              <a:rPr lang="en-US" altLang="ru-RU" sz="2200" dirty="0">
                <a:solidFill>
                  <a:srgbClr val="005A77"/>
                </a:solidFill>
              </a:rPr>
              <a:t>IFAC </a:t>
            </a:r>
            <a:r>
              <a:rPr lang="ru-RU" altLang="ru-RU" sz="2200" dirty="0">
                <a:solidFill>
                  <a:srgbClr val="005A77"/>
                </a:solidFill>
              </a:rPr>
              <a:t>(Международной Федерации Бухгалтеров</a:t>
            </a:r>
            <a:r>
              <a:rPr lang="en-US" altLang="ru-RU" sz="2200" dirty="0">
                <a:solidFill>
                  <a:srgbClr val="005A77"/>
                </a:solidFill>
              </a:rPr>
              <a:t>)</a:t>
            </a:r>
            <a:r>
              <a:rPr lang="ru-RU" altLang="ru-RU" sz="2200" dirty="0">
                <a:solidFill>
                  <a:srgbClr val="005A77"/>
                </a:solidFill>
              </a:rPr>
              <a:t>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58" y="1226121"/>
            <a:ext cx="2741999" cy="188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294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ВНЕШНИЙ  КОНТРОЛЬ  КАЧЕСТВА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2167880"/>
            <a:ext cx="5122912" cy="3061320"/>
          </a:xfrm>
        </p:spPr>
        <p:txBody>
          <a:bodyPr>
            <a:normAutofit fontScale="92500"/>
          </a:bodyPr>
          <a:lstStyle/>
          <a:p>
            <a:pPr marL="0" indent="0">
              <a:buNone/>
              <a:defRPr/>
            </a:pPr>
            <a:r>
              <a:rPr lang="ru-RU" altLang="ru-RU" sz="2400" dirty="0"/>
              <a:t>СРО аудиторов Ассоциация «Содружество»</a:t>
            </a:r>
            <a:r>
              <a:rPr lang="ru-RU" sz="2400" dirty="0"/>
              <a:t>, Сертификат качества аудиторской деятельности, 2019 г.</a:t>
            </a:r>
          </a:p>
          <a:p>
            <a:pPr marL="0" indent="0">
              <a:buNone/>
              <a:defRPr/>
            </a:pPr>
            <a:endParaRPr lang="ru-RU" sz="2400" dirty="0"/>
          </a:p>
          <a:p>
            <a:pPr marL="0" indent="0">
              <a:buNone/>
              <a:defRPr/>
            </a:pPr>
            <a:endParaRPr lang="ru-RU" sz="1200" dirty="0"/>
          </a:p>
          <a:p>
            <a:pPr marL="0" indent="0">
              <a:buNone/>
              <a:defRPr/>
            </a:pPr>
            <a:endParaRPr lang="ru-RU" sz="2400" dirty="0"/>
          </a:p>
          <a:p>
            <a:pPr marL="0" indent="0">
              <a:buNone/>
              <a:defRPr/>
            </a:pPr>
            <a:r>
              <a:rPr lang="ru-RU" sz="2400" dirty="0"/>
              <a:t>Международная сеть аудиторов и консультантов </a:t>
            </a:r>
            <a:r>
              <a:rPr lang="en-US" sz="2400" dirty="0"/>
              <a:t>HLB International, 20</a:t>
            </a:r>
            <a:r>
              <a:rPr lang="ru-RU" sz="2400" dirty="0"/>
              <a:t>19</a:t>
            </a:r>
            <a:r>
              <a:rPr lang="en-US" sz="2400" dirty="0"/>
              <a:t> </a:t>
            </a:r>
            <a:r>
              <a:rPr lang="ru-RU" sz="2400" dirty="0"/>
              <a:t>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5796-0B74-4433-A9E6-C74A7E0F3897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908720"/>
            <a:ext cx="7848872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spcAft>
                <a:spcPct val="40000"/>
              </a:spcAft>
              <a:buSzPct val="66000"/>
            </a:pPr>
            <a:r>
              <a:rPr lang="en-US" altLang="ru-RU" sz="2400" dirty="0">
                <a:solidFill>
                  <a:srgbClr val="005A77"/>
                </a:solidFill>
              </a:rPr>
              <a:t>HLB </a:t>
            </a:r>
            <a:r>
              <a:rPr lang="ru-RU" altLang="ru-RU" sz="2400" dirty="0">
                <a:solidFill>
                  <a:srgbClr val="005A77"/>
                </a:solidFill>
              </a:rPr>
              <a:t>Универс-Аудит прошел внешний контроль качества со стороны профессиональных аудиторских объединений: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46604"/>
            <a:ext cx="1474153" cy="1474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02" y="1844824"/>
            <a:ext cx="2662015" cy="182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5008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1960</TotalTime>
  <Words>1195</Words>
  <Application>Microsoft Office PowerPoint</Application>
  <PresentationFormat>Экран (4:3)</PresentationFormat>
  <Paragraphs>261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HLB Универс-Аудит ИНФОРМАЦИЯ О КОМПАНИИ</vt:lpstr>
      <vt:lpstr>ИСТОРИЯ  СОЗДАНИЯ</vt:lpstr>
      <vt:lpstr>Презентация PowerPoint</vt:lpstr>
      <vt:lpstr>УСЛУГИ. АУДИТ</vt:lpstr>
      <vt:lpstr>УСЛУГИ. КОНСАЛТИНГ</vt:lpstr>
      <vt:lpstr>РЕЙТИНГИ</vt:lpstr>
      <vt:lpstr>HLB УНИВЕРС-АУДИТ – ЧЛЕН  HLB INTERNATIONAL</vt:lpstr>
      <vt:lpstr>HLB УНИВЕРС-АУДИТ – ЧЛЕН  СРО  ААС</vt:lpstr>
      <vt:lpstr>ВНЕШНИЙ  КОНТРОЛЬ  КАЧЕСТВА</vt:lpstr>
      <vt:lpstr>РАБОТА  В  РО САД  И  СРО ААС</vt:lpstr>
      <vt:lpstr>ПЕРСОНАЛ  HLB УНИВЕРС-АУДИТ</vt:lpstr>
      <vt:lpstr>ФИЛИАЛЫ</vt:lpstr>
      <vt:lpstr>КЛИЕНТЫ.   МАШИНОСТРОЕНИЕ, ОПК</vt:lpstr>
      <vt:lpstr>КЛИЕНТЫ. ПРЕДПРИЯТИЯ  ГОСКОРПОРАЦИИ  «РОСТЕХ»</vt:lpstr>
      <vt:lpstr>КЛИЕНТЫ.  ТРАНСПОРТ</vt:lpstr>
      <vt:lpstr>КЛИЕНТЫ.  СВЯЗЬ И ТЕЛЕКОММУНИКАЦИИ,  IT</vt:lpstr>
      <vt:lpstr>КЛИЕНТЫ.  ПИЩЕВАЯ ПРОМЫШЛЕННОСТЬ</vt:lpstr>
      <vt:lpstr>КЛИЕНТЫ.  ТОРГОВЛЯ</vt:lpstr>
      <vt:lpstr>КЛИЕНТЫ.  СТРОИТЕЛЬСТВО,  ПРОЕКТИРОВАНИЕ  И  ДЕВЕЛОПМЕНТ</vt:lpstr>
      <vt:lpstr>КЛИЕНТЫ. КРЕДИТНЫЕ И НЕКРЕДИТНЫЕ ФИНАНСОВЫЕ ОРГАНИЗАЦИИ</vt:lpstr>
      <vt:lpstr>КЛИЕНТЫ. ДРУГИЕ ОТРАСЛИ</vt:lpstr>
      <vt:lpstr>ОПЫТ РАБОТЫ В ОБЛАСТИ МСФО</vt:lpstr>
      <vt:lpstr>СТРАХОВАНИЕ.  ЛИЦЕНЗИЯ</vt:lpstr>
      <vt:lpstr>КОНТАКТЫ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Uvarenkov Dmitry</dc:creator>
  <cp:lastModifiedBy>Строганова Людмила Николаевна</cp:lastModifiedBy>
  <cp:revision>63</cp:revision>
  <cp:lastPrinted>2019-09-04T07:45:33Z</cp:lastPrinted>
  <dcterms:created xsi:type="dcterms:W3CDTF">2019-08-27T08:20:53Z</dcterms:created>
  <dcterms:modified xsi:type="dcterms:W3CDTF">2020-06-23T10:37:04Z</dcterms:modified>
</cp:coreProperties>
</file>